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9" r:id="rId14"/>
    <p:sldId id="270" r:id="rId15"/>
    <p:sldId id="271" r:id="rId16"/>
    <p:sldId id="272" r:id="rId17"/>
    <p:sldId id="276" r:id="rId18"/>
    <p:sldId id="273" r:id="rId19"/>
    <p:sldId id="277" r:id="rId20"/>
    <p:sldId id="275" r:id="rId21"/>
    <p:sldId id="274" r:id="rId22"/>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1BDEE-CC4F-488E-911C-2D86628D79FD}" v="4" dt="2025-01-15T17:32:02.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Harris" userId="3932dcd7-7431-42dc-9311-4c6f7bd0730e" providerId="ADAL" clId="{EFF1BDEE-CC4F-488E-911C-2D86628D79FD}"/>
    <pc:docChg chg="custSel addSld modSld">
      <pc:chgData name="Patrick Harris" userId="3932dcd7-7431-42dc-9311-4c6f7bd0730e" providerId="ADAL" clId="{EFF1BDEE-CC4F-488E-911C-2D86628D79FD}" dt="2025-01-15T17:44:23.442" v="1267" actId="20577"/>
      <pc:docMkLst>
        <pc:docMk/>
      </pc:docMkLst>
      <pc:sldChg chg="modNotesTx">
        <pc:chgData name="Patrick Harris" userId="3932dcd7-7431-42dc-9311-4c6f7bd0730e" providerId="ADAL" clId="{EFF1BDEE-CC4F-488E-911C-2D86628D79FD}" dt="2025-01-15T17:35:40.429" v="838" actId="20577"/>
        <pc:sldMkLst>
          <pc:docMk/>
          <pc:sldMk cId="3527212994" sldId="271"/>
        </pc:sldMkLst>
      </pc:sldChg>
      <pc:sldChg chg="modNotesTx">
        <pc:chgData name="Patrick Harris" userId="3932dcd7-7431-42dc-9311-4c6f7bd0730e" providerId="ADAL" clId="{EFF1BDEE-CC4F-488E-911C-2D86628D79FD}" dt="2025-01-15T17:44:23.442" v="1267" actId="20577"/>
        <pc:sldMkLst>
          <pc:docMk/>
          <pc:sldMk cId="1923898287" sldId="274"/>
        </pc:sldMkLst>
      </pc:sldChg>
      <pc:sldChg chg="modNotesTx">
        <pc:chgData name="Patrick Harris" userId="3932dcd7-7431-42dc-9311-4c6f7bd0730e" providerId="ADAL" clId="{EFF1BDEE-CC4F-488E-911C-2D86628D79FD}" dt="2025-01-15T17:37:22.315" v="875" actId="20577"/>
        <pc:sldMkLst>
          <pc:docMk/>
          <pc:sldMk cId="4084487744" sldId="275"/>
        </pc:sldMkLst>
      </pc:sldChg>
      <pc:sldChg chg="addSp delSp modSp new mod modNotesTx">
        <pc:chgData name="Patrick Harris" userId="3932dcd7-7431-42dc-9311-4c6f7bd0730e" providerId="ADAL" clId="{EFF1BDEE-CC4F-488E-911C-2D86628D79FD}" dt="2025-01-15T17:32:17.012" v="277" actId="1076"/>
        <pc:sldMkLst>
          <pc:docMk/>
          <pc:sldMk cId="1157037882" sldId="277"/>
        </pc:sldMkLst>
        <pc:spChg chg="add mod">
          <ac:chgData name="Patrick Harris" userId="3932dcd7-7431-42dc-9311-4c6f7bd0730e" providerId="ADAL" clId="{EFF1BDEE-CC4F-488E-911C-2D86628D79FD}" dt="2025-01-15T17:32:17.012" v="277" actId="1076"/>
          <ac:spMkLst>
            <pc:docMk/>
            <pc:sldMk cId="1157037882" sldId="277"/>
            <ac:spMk id="3" creationId="{86CE4948-ACDA-7751-F717-CF5C58C827E9}"/>
          </ac:spMkLst>
        </pc:spChg>
        <pc:picChg chg="add mod">
          <ac:chgData name="Patrick Harris" userId="3932dcd7-7431-42dc-9311-4c6f7bd0730e" providerId="ADAL" clId="{EFF1BDEE-CC4F-488E-911C-2D86628D79FD}" dt="2025-01-15T17:30:25.466" v="3" actId="1076"/>
          <ac:picMkLst>
            <pc:docMk/>
            <pc:sldMk cId="1157037882" sldId="277"/>
            <ac:picMk id="2" creationId="{0C46456F-0018-E44B-14E3-E52C1E11E9CB}"/>
          </ac:picMkLst>
        </pc:picChg>
        <pc:picChg chg="add del">
          <ac:chgData name="Patrick Harris" userId="3932dcd7-7431-42dc-9311-4c6f7bd0730e" providerId="ADAL" clId="{EFF1BDEE-CC4F-488E-911C-2D86628D79FD}" dt="2025-01-15T17:31:54.874" v="255"/>
          <ac:picMkLst>
            <pc:docMk/>
            <pc:sldMk cId="1157037882" sldId="277"/>
            <ac:picMk id="3074" creationId="{CEF51269-0873-11F3-B1FA-9E1A7EB2A9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F0DAB-3E8F-4F73-8573-BA4A6A6289E1}" type="datetimeFigureOut">
              <a:rPr lang="en-GB" smtClean="0"/>
              <a:t>17/01/2025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31D81-B27B-42DA-8705-2EA6F63ADB62}" type="slidenum">
              <a:rPr lang="en-GB" smtClean="0"/>
              <a:t>‹#›</a:t>
            </a:fld>
            <a:endParaRPr lang="en-GB"/>
          </a:p>
        </p:txBody>
      </p:sp>
    </p:spTree>
    <p:extLst>
      <p:ext uri="{BB962C8B-B14F-4D97-AF65-F5344CB8AC3E}">
        <p14:creationId xmlns:p14="http://schemas.microsoft.com/office/powerpoint/2010/main" val="267567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Arthog</a:t>
            </a:r>
            <a:r>
              <a:rPr lang="en-GB" dirty="0"/>
              <a:t> in winter is great fun but children must be prepared.  It can get very cold.</a:t>
            </a:r>
          </a:p>
          <a:p>
            <a:endParaRPr lang="en-GB" dirty="0"/>
          </a:p>
          <a:p>
            <a:r>
              <a:rPr lang="en-GB" b="1" u="sng" dirty="0"/>
              <a:t>They need to have plenty of clothes</a:t>
            </a:r>
          </a:p>
          <a:p>
            <a:endParaRPr lang="en-GB" dirty="0"/>
          </a:p>
          <a:p>
            <a:r>
              <a:rPr lang="en-GB" dirty="0"/>
              <a:t>When it is cold, children </a:t>
            </a:r>
            <a:r>
              <a:rPr lang="en-GB" b="1" u="sng" dirty="0"/>
              <a:t>need to wear layers, </a:t>
            </a:r>
            <a:r>
              <a:rPr lang="en-GB" dirty="0"/>
              <a:t>which we will advise them to do, and we will check. </a:t>
            </a:r>
          </a:p>
          <a:p>
            <a:endParaRPr lang="en-GB" dirty="0"/>
          </a:p>
          <a:p>
            <a:r>
              <a:rPr lang="en-GB" dirty="0"/>
              <a:t>Pack plenty of t shirts, and fleeces.  Jumpers and fleeces can get very wet.  If the child only has two, and the second gets wet, they won’t have a dry one for their next activity.</a:t>
            </a:r>
          </a:p>
          <a:p>
            <a:endParaRPr lang="en-GB" dirty="0"/>
          </a:p>
          <a:p>
            <a:r>
              <a:rPr lang="en-GB" dirty="0"/>
              <a:t>Many activities are wet.  They will be encouraged to wear dirty dry clothing again but wet clothing simply will not be dry during the length of our stay.</a:t>
            </a:r>
          </a:p>
          <a:p>
            <a:endParaRPr lang="en-GB" dirty="0"/>
          </a:p>
          <a:p>
            <a:r>
              <a:rPr lang="en-GB" dirty="0"/>
              <a:t>Pack plastic bags for wet clothes.</a:t>
            </a:r>
          </a:p>
          <a:p>
            <a:endParaRPr lang="en-GB" dirty="0"/>
          </a:p>
          <a:p>
            <a:r>
              <a:rPr lang="en-GB" dirty="0"/>
              <a:t>Pack spare hats and spare gloves – wet gloves will not dry.</a:t>
            </a:r>
          </a:p>
          <a:p>
            <a:endParaRPr lang="en-GB" dirty="0"/>
          </a:p>
          <a:p>
            <a:r>
              <a:rPr lang="en-GB" dirty="0" err="1"/>
              <a:t>Arthog</a:t>
            </a:r>
            <a:r>
              <a:rPr lang="en-GB" dirty="0"/>
              <a:t> will provide good waterproof kit, good boots and rucksacks.  </a:t>
            </a:r>
          </a:p>
          <a:p>
            <a:endParaRPr lang="en-GB" dirty="0"/>
          </a:p>
          <a:p>
            <a:r>
              <a:rPr lang="en-GB" dirty="0"/>
              <a:t>Bring wellies, but if you don’t have them, there are plenty there.</a:t>
            </a:r>
          </a:p>
          <a:p>
            <a:endParaRPr lang="en-GB" dirty="0"/>
          </a:p>
        </p:txBody>
      </p:sp>
      <p:sp>
        <p:nvSpPr>
          <p:cNvPr id="4" name="Slide Number Placeholder 3"/>
          <p:cNvSpPr>
            <a:spLocks noGrp="1"/>
          </p:cNvSpPr>
          <p:nvPr>
            <p:ph type="sldNum" sz="quarter" idx="5"/>
          </p:nvPr>
        </p:nvSpPr>
        <p:spPr/>
        <p:txBody>
          <a:bodyPr/>
          <a:lstStyle/>
          <a:p>
            <a:fld id="{B8F31D81-B27B-42DA-8705-2EA6F63ADB62}" type="slidenum">
              <a:rPr lang="en-GB" smtClean="0"/>
              <a:t>13</a:t>
            </a:fld>
            <a:endParaRPr lang="en-GB"/>
          </a:p>
        </p:txBody>
      </p:sp>
    </p:spTree>
    <p:extLst>
      <p:ext uri="{BB962C8B-B14F-4D97-AF65-F5344CB8AC3E}">
        <p14:creationId xmlns:p14="http://schemas.microsoft.com/office/powerpoint/2010/main" val="236141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 help them, but there are only 4 adults!  We encourage children to help each other but it helps if each child knows how bedding works.  </a:t>
            </a:r>
          </a:p>
          <a:p>
            <a:endParaRPr lang="en-GB" dirty="0"/>
          </a:p>
          <a:p>
            <a:r>
              <a:rPr lang="en-GB" dirty="0"/>
              <a:t>Mrs Mavin and I have sorted out which rooms the children are in.  We tell them when they get there.    The children will be in three groups for their activities.  Everyone has at least one good friend in their group.  </a:t>
            </a:r>
            <a:r>
              <a:rPr lang="en-GB" dirty="0" err="1"/>
              <a:t>Arthog</a:t>
            </a:r>
            <a:r>
              <a:rPr lang="en-GB" dirty="0"/>
              <a:t> is about making new friendships and we encourage children to socialise out of their comfort zone.</a:t>
            </a:r>
          </a:p>
        </p:txBody>
      </p:sp>
      <p:sp>
        <p:nvSpPr>
          <p:cNvPr id="4" name="Slide Number Placeholder 3"/>
          <p:cNvSpPr>
            <a:spLocks noGrp="1"/>
          </p:cNvSpPr>
          <p:nvPr>
            <p:ph type="sldNum" sz="quarter" idx="5"/>
          </p:nvPr>
        </p:nvSpPr>
        <p:spPr/>
        <p:txBody>
          <a:bodyPr/>
          <a:lstStyle/>
          <a:p>
            <a:fld id="{B8F31D81-B27B-42DA-8705-2EA6F63ADB62}" type="slidenum">
              <a:rPr lang="en-GB" smtClean="0"/>
              <a:t>15</a:t>
            </a:fld>
            <a:endParaRPr lang="en-GB"/>
          </a:p>
        </p:txBody>
      </p:sp>
    </p:spTree>
    <p:extLst>
      <p:ext uri="{BB962C8B-B14F-4D97-AF65-F5344CB8AC3E}">
        <p14:creationId xmlns:p14="http://schemas.microsoft.com/office/powerpoint/2010/main" val="262870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details of lunches.</a:t>
            </a:r>
          </a:p>
        </p:txBody>
      </p:sp>
      <p:sp>
        <p:nvSpPr>
          <p:cNvPr id="4" name="Slide Number Placeholder 3"/>
          <p:cNvSpPr>
            <a:spLocks noGrp="1"/>
          </p:cNvSpPr>
          <p:nvPr>
            <p:ph type="sldNum" sz="quarter" idx="5"/>
          </p:nvPr>
        </p:nvSpPr>
        <p:spPr/>
        <p:txBody>
          <a:bodyPr/>
          <a:lstStyle/>
          <a:p>
            <a:fld id="{B8F31D81-B27B-42DA-8705-2EA6F63ADB62}" type="slidenum">
              <a:rPr lang="en-GB" smtClean="0"/>
              <a:t>16</a:t>
            </a:fld>
            <a:endParaRPr lang="en-GB"/>
          </a:p>
        </p:txBody>
      </p:sp>
    </p:spTree>
    <p:extLst>
      <p:ext uri="{BB962C8B-B14F-4D97-AF65-F5344CB8AC3E}">
        <p14:creationId xmlns:p14="http://schemas.microsoft.com/office/powerpoint/2010/main" val="214719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mentioned on the kit list but please send a torch.  If we do the night walk, some sections of the walk are very dark.</a:t>
            </a:r>
          </a:p>
        </p:txBody>
      </p:sp>
      <p:sp>
        <p:nvSpPr>
          <p:cNvPr id="4" name="Slide Number Placeholder 3"/>
          <p:cNvSpPr>
            <a:spLocks noGrp="1"/>
          </p:cNvSpPr>
          <p:nvPr>
            <p:ph type="sldNum" sz="quarter" idx="5"/>
          </p:nvPr>
        </p:nvSpPr>
        <p:spPr/>
        <p:txBody>
          <a:bodyPr/>
          <a:lstStyle/>
          <a:p>
            <a:fld id="{B8F31D81-B27B-42DA-8705-2EA6F63ADB62}" type="slidenum">
              <a:rPr lang="en-GB" smtClean="0"/>
              <a:t>19</a:t>
            </a:fld>
            <a:endParaRPr lang="en-GB"/>
          </a:p>
        </p:txBody>
      </p:sp>
    </p:spTree>
    <p:extLst>
      <p:ext uri="{BB962C8B-B14F-4D97-AF65-F5344CB8AC3E}">
        <p14:creationId xmlns:p14="http://schemas.microsoft.com/office/powerpoint/2010/main" val="365553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first aid arrangements.</a:t>
            </a:r>
          </a:p>
          <a:p>
            <a:endParaRPr lang="en-GB" dirty="0"/>
          </a:p>
          <a:p>
            <a:endParaRPr lang="en-GB" dirty="0"/>
          </a:p>
        </p:txBody>
      </p:sp>
      <p:sp>
        <p:nvSpPr>
          <p:cNvPr id="4" name="Slide Number Placeholder 3"/>
          <p:cNvSpPr>
            <a:spLocks noGrp="1"/>
          </p:cNvSpPr>
          <p:nvPr>
            <p:ph type="sldNum" sz="quarter" idx="5"/>
          </p:nvPr>
        </p:nvSpPr>
        <p:spPr/>
        <p:txBody>
          <a:bodyPr/>
          <a:lstStyle/>
          <a:p>
            <a:fld id="{B8F31D81-B27B-42DA-8705-2EA6F63ADB62}" type="slidenum">
              <a:rPr lang="en-GB" smtClean="0"/>
              <a:t>20</a:t>
            </a:fld>
            <a:endParaRPr lang="en-GB"/>
          </a:p>
        </p:txBody>
      </p:sp>
    </p:spTree>
    <p:extLst>
      <p:ext uri="{BB962C8B-B14F-4D97-AF65-F5344CB8AC3E}">
        <p14:creationId xmlns:p14="http://schemas.microsoft.com/office/powerpoint/2010/main" val="327656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SWEETS on the coach – it’s a recipe for disaster.</a:t>
            </a:r>
          </a:p>
          <a:p>
            <a:endParaRPr lang="en-GB" dirty="0"/>
          </a:p>
          <a:p>
            <a:r>
              <a:rPr lang="en-GB" dirty="0"/>
              <a:t>Departure time on Wednesday – 9:15 to 9:30</a:t>
            </a:r>
          </a:p>
          <a:p>
            <a:r>
              <a:rPr lang="en-GB" dirty="0"/>
              <a:t>Arrival back at Bicton 6 pm  This may change so please make sure that you check on messages via Class Dojo or the school website.  Be prepared for us being back ½ hour early or ½ hour late.  If weather conditions change, we will let you know if it changes the ETA.</a:t>
            </a:r>
          </a:p>
        </p:txBody>
      </p:sp>
      <p:sp>
        <p:nvSpPr>
          <p:cNvPr id="4" name="Slide Number Placeholder 3"/>
          <p:cNvSpPr>
            <a:spLocks noGrp="1"/>
          </p:cNvSpPr>
          <p:nvPr>
            <p:ph type="sldNum" sz="quarter" idx="5"/>
          </p:nvPr>
        </p:nvSpPr>
        <p:spPr/>
        <p:txBody>
          <a:bodyPr/>
          <a:lstStyle/>
          <a:p>
            <a:fld id="{B8F31D81-B27B-42DA-8705-2EA6F63ADB62}" type="slidenum">
              <a:rPr lang="en-GB" smtClean="0"/>
              <a:t>21</a:t>
            </a:fld>
            <a:endParaRPr lang="en-GB"/>
          </a:p>
        </p:txBody>
      </p:sp>
    </p:spTree>
    <p:extLst>
      <p:ext uri="{BB962C8B-B14F-4D97-AF65-F5344CB8AC3E}">
        <p14:creationId xmlns:p14="http://schemas.microsoft.com/office/powerpoint/2010/main" val="197214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EEC6-95B0-AFF0-B96D-966D6D1BED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BFD2D9-4D93-6AF5-6054-43EAE570D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8D0DE6-DC1F-118B-CEA8-9937F0136A81}"/>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5" name="Footer Placeholder 4">
            <a:extLst>
              <a:ext uri="{FF2B5EF4-FFF2-40B4-BE49-F238E27FC236}">
                <a16:creationId xmlns:a16="http://schemas.microsoft.com/office/drawing/2014/main" id="{731EBB02-D0A1-1BC9-6A71-AA95159F9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CFAEB-1C48-5E08-B75F-882B9EBBDA32}"/>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157760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2280-B499-382D-3896-7AC37412B3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ACAE88-30AE-E09C-7AA5-A65345B410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117715-7E51-A6E3-B37C-AF1ECAACD446}"/>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5" name="Footer Placeholder 4">
            <a:extLst>
              <a:ext uri="{FF2B5EF4-FFF2-40B4-BE49-F238E27FC236}">
                <a16:creationId xmlns:a16="http://schemas.microsoft.com/office/drawing/2014/main" id="{636B57D0-1D7D-9B00-92B8-32217D97AD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0C0DAC-11E3-4BE9-0CA6-37641CCA58EC}"/>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258664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DF3E1-AEBC-BED0-9A6C-8F8911FBA6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F8BE4-6625-30DE-781E-5C44FAAAC3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7183FF-5D65-B8A7-6991-5DC969E2837E}"/>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5" name="Footer Placeholder 4">
            <a:extLst>
              <a:ext uri="{FF2B5EF4-FFF2-40B4-BE49-F238E27FC236}">
                <a16:creationId xmlns:a16="http://schemas.microsoft.com/office/drawing/2014/main" id="{876CAEF1-4F44-3E10-EABB-4EFEA46746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D5E235-3DC5-7F89-2B20-84BB7C368EDA}"/>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76670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49E2-4502-117B-5FB6-3EFCF0979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6E517A-B8BD-74AC-628B-1171243EA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C89AD4-E9A3-E964-175D-73911A37941C}"/>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5" name="Footer Placeholder 4">
            <a:extLst>
              <a:ext uri="{FF2B5EF4-FFF2-40B4-BE49-F238E27FC236}">
                <a16:creationId xmlns:a16="http://schemas.microsoft.com/office/drawing/2014/main" id="{D151DC2B-9C7C-83A3-AF2F-DEDC78EC32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A6E887-69D2-A77A-F9EC-4CFDE100F098}"/>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245360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29A5-DBB7-B43F-FCCB-2220B75A1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1365FC-1973-560A-6277-5A7702627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6065AC-69A3-37A8-CB97-BE36C4CDD9C1}"/>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5" name="Footer Placeholder 4">
            <a:extLst>
              <a:ext uri="{FF2B5EF4-FFF2-40B4-BE49-F238E27FC236}">
                <a16:creationId xmlns:a16="http://schemas.microsoft.com/office/drawing/2014/main" id="{E3CB9478-06C4-90D5-4DD8-5DFD013A8C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93BDBB-165C-A9C0-550F-246F59A71F02}"/>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422148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DD65-A2F6-EAD9-E249-9BB11D7E04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6F0A6A-5231-C584-F5BB-706C7E910A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74A6D7-5E32-C952-8C97-629566FF46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5F3391-9830-7AD5-2122-BCA2A4CC8023}"/>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6" name="Footer Placeholder 5">
            <a:extLst>
              <a:ext uri="{FF2B5EF4-FFF2-40B4-BE49-F238E27FC236}">
                <a16:creationId xmlns:a16="http://schemas.microsoft.com/office/drawing/2014/main" id="{2DE45490-AEB2-3259-A804-A57D3208E2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087F9C-617E-E4D8-6345-0470E998597C}"/>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399173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8331-AABE-E0F4-8A39-1E72866920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047363-7CC9-778E-1367-42C97EF6B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6016E4-5E64-8270-DC5D-D3378D93C7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1C7B6F-9F2B-4534-24F5-D1473B501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0FA0BE-1C3C-0925-C2B4-89D7D287A1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9FB2B1-3832-FC0B-A195-C9E18CC8B969}"/>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8" name="Footer Placeholder 7">
            <a:extLst>
              <a:ext uri="{FF2B5EF4-FFF2-40B4-BE49-F238E27FC236}">
                <a16:creationId xmlns:a16="http://schemas.microsoft.com/office/drawing/2014/main" id="{73291213-2342-A13C-2C47-3224C5EAAE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A56E85-2C96-D72B-CB8E-405A2501C49F}"/>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190669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F751-02BB-514A-9ED1-640F0EF84C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437327-AE2F-7FB4-6108-A91128A8FCDC}"/>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4" name="Footer Placeholder 3">
            <a:extLst>
              <a:ext uri="{FF2B5EF4-FFF2-40B4-BE49-F238E27FC236}">
                <a16:creationId xmlns:a16="http://schemas.microsoft.com/office/drawing/2014/main" id="{904C1C4A-3A9C-CF8F-E6E6-5218BCFAF9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5A30A8-DE77-464A-530C-B8FA45C82A3D}"/>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218513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7CC9F-3BA9-AA66-6D55-7B2A10C7CBB3}"/>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3" name="Footer Placeholder 2">
            <a:extLst>
              <a:ext uri="{FF2B5EF4-FFF2-40B4-BE49-F238E27FC236}">
                <a16:creationId xmlns:a16="http://schemas.microsoft.com/office/drawing/2014/main" id="{7F8EE73B-1B38-0825-930F-F9F3B78034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968C3F-31F1-0071-B4DB-5FBE03755F62}"/>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42902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CF0F-AB58-7722-D88D-FBE912E8D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03FA33-3E7B-175C-F053-78CC6ED4F6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B41559-2F5A-788B-42E3-8B3E0531C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489651-8F00-79D8-8DC0-48B95BD1F4D1}"/>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6" name="Footer Placeholder 5">
            <a:extLst>
              <a:ext uri="{FF2B5EF4-FFF2-40B4-BE49-F238E27FC236}">
                <a16:creationId xmlns:a16="http://schemas.microsoft.com/office/drawing/2014/main" id="{77F324FE-D5C3-A77D-A211-922024936F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095096-14E0-233C-9C5E-754F3D599E17}"/>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59040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447AD-F971-BFB7-5E5E-ED67EE826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001E60-EAA2-F8EC-3B27-FF685E7C6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956BB9-0C6A-1F33-73B3-7EC85E88E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92141-1284-C5A4-37F3-3319532A1BCC}"/>
              </a:ext>
            </a:extLst>
          </p:cNvPr>
          <p:cNvSpPr>
            <a:spLocks noGrp="1"/>
          </p:cNvSpPr>
          <p:nvPr>
            <p:ph type="dt" sz="half" idx="10"/>
          </p:nvPr>
        </p:nvSpPr>
        <p:spPr/>
        <p:txBody>
          <a:bodyPr/>
          <a:lstStyle/>
          <a:p>
            <a:fld id="{4005E346-29F6-448B-A07F-EC4CC2354617}" type="datetimeFigureOut">
              <a:rPr lang="en-GB" smtClean="0"/>
              <a:t>17/01/2025</a:t>
            </a:fld>
            <a:endParaRPr lang="en-GB"/>
          </a:p>
        </p:txBody>
      </p:sp>
      <p:sp>
        <p:nvSpPr>
          <p:cNvPr id="6" name="Footer Placeholder 5">
            <a:extLst>
              <a:ext uri="{FF2B5EF4-FFF2-40B4-BE49-F238E27FC236}">
                <a16:creationId xmlns:a16="http://schemas.microsoft.com/office/drawing/2014/main" id="{0CD52F98-5B31-6CB6-90F8-978F89C191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CAF87D-78B4-FA07-EA1D-972C05864F49}"/>
              </a:ext>
            </a:extLst>
          </p:cNvPr>
          <p:cNvSpPr>
            <a:spLocks noGrp="1"/>
          </p:cNvSpPr>
          <p:nvPr>
            <p:ph type="sldNum" sz="quarter" idx="12"/>
          </p:nvPr>
        </p:nvSpPr>
        <p:spPr/>
        <p:txBody>
          <a:bodyPr/>
          <a:lstStyle/>
          <a:p>
            <a:fld id="{1408CAEE-22F1-4C66-9CFB-10E211253B0E}" type="slidenum">
              <a:rPr lang="en-GB" smtClean="0"/>
              <a:t>‹#›</a:t>
            </a:fld>
            <a:endParaRPr lang="en-GB"/>
          </a:p>
        </p:txBody>
      </p:sp>
    </p:spTree>
    <p:extLst>
      <p:ext uri="{BB962C8B-B14F-4D97-AF65-F5344CB8AC3E}">
        <p14:creationId xmlns:p14="http://schemas.microsoft.com/office/powerpoint/2010/main" val="334359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8B91D-C557-67D0-B8AE-E20B09F88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8AD764-F100-7986-1625-53D1B6B4C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92AFCC-4F47-CF00-BDAE-6F4C26531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5E346-29F6-448B-A07F-EC4CC2354617}" type="datetimeFigureOut">
              <a:rPr lang="en-GB" smtClean="0"/>
              <a:t>17/01/2025</a:t>
            </a:fld>
            <a:endParaRPr lang="en-GB"/>
          </a:p>
        </p:txBody>
      </p:sp>
      <p:sp>
        <p:nvSpPr>
          <p:cNvPr id="5" name="Footer Placeholder 4">
            <a:extLst>
              <a:ext uri="{FF2B5EF4-FFF2-40B4-BE49-F238E27FC236}">
                <a16:creationId xmlns:a16="http://schemas.microsoft.com/office/drawing/2014/main" id="{A5FD709E-B694-851F-BBA2-E732E0A39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A25871-C9EC-8CEF-7C12-A92A4532D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8CAEE-22F1-4C66-9CFB-10E211253B0E}" type="slidenum">
              <a:rPr lang="en-GB" smtClean="0"/>
              <a:t>‹#›</a:t>
            </a:fld>
            <a:endParaRPr lang="en-GB"/>
          </a:p>
        </p:txBody>
      </p:sp>
    </p:spTree>
    <p:extLst>
      <p:ext uri="{BB962C8B-B14F-4D97-AF65-F5344CB8AC3E}">
        <p14:creationId xmlns:p14="http://schemas.microsoft.com/office/powerpoint/2010/main" val="408409676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jp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hyperlink" Target="https://www.flickr.com/photos/51764518@N02/13386042625/in/photostream/" TargetMode="External"/><Relationship Id="rId5" Type="http://schemas.openxmlformats.org/officeDocument/2006/relationships/image" Target="../media/image14.jpg"/><Relationship Id="rId4" Type="http://schemas.openxmlformats.org/officeDocument/2006/relationships/hyperlink" Target="https://www.aboutespanol.com/como-restaurar-el-ipad-o-formatearlo-en-un-caso-extremo-317120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F1CB-5E4F-51FB-AB1F-BDDC462385D4}"/>
              </a:ext>
            </a:extLst>
          </p:cNvPr>
          <p:cNvSpPr>
            <a:spLocks noGrp="1"/>
          </p:cNvSpPr>
          <p:nvPr>
            <p:ph type="ctrTitle"/>
          </p:nvPr>
        </p:nvSpPr>
        <p:spPr/>
        <p:txBody>
          <a:bodyPr/>
          <a:lstStyle/>
          <a:p>
            <a:r>
              <a:rPr lang="en-GB" dirty="0" err="1"/>
              <a:t>Arthog</a:t>
            </a:r>
            <a:r>
              <a:rPr lang="en-GB" dirty="0"/>
              <a:t> 2025</a:t>
            </a:r>
          </a:p>
        </p:txBody>
      </p:sp>
      <p:sp>
        <p:nvSpPr>
          <p:cNvPr id="3" name="Subtitle 2">
            <a:extLst>
              <a:ext uri="{FF2B5EF4-FFF2-40B4-BE49-F238E27FC236}">
                <a16:creationId xmlns:a16="http://schemas.microsoft.com/office/drawing/2014/main" id="{980C4B84-FF5C-1E8F-22DF-CE13B97BBE0E}"/>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188667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BGM2578">
            <a:extLst>
              <a:ext uri="{FF2B5EF4-FFF2-40B4-BE49-F238E27FC236}">
                <a16:creationId xmlns:a16="http://schemas.microsoft.com/office/drawing/2014/main" id="{CE89763E-80E8-4B9D-3164-0C7CDA73BA7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416322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6974">
            <a:extLst>
              <a:ext uri="{FF2B5EF4-FFF2-40B4-BE49-F238E27FC236}">
                <a16:creationId xmlns:a16="http://schemas.microsoft.com/office/drawing/2014/main" id="{100CE1C9-1255-8CDF-1499-5501EBB03A1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43063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E6958">
            <a:extLst>
              <a:ext uri="{FF2B5EF4-FFF2-40B4-BE49-F238E27FC236}">
                <a16:creationId xmlns:a16="http://schemas.microsoft.com/office/drawing/2014/main" id="{9C5F50B3-5B92-369F-0FE7-605D9B9C192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71071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0AFA22-DA19-3594-BB2A-4B7C846BF31A}"/>
              </a:ext>
            </a:extLst>
          </p:cNvPr>
          <p:cNvSpPr txBox="1"/>
          <p:nvPr/>
        </p:nvSpPr>
        <p:spPr>
          <a:xfrm>
            <a:off x="106326" y="138223"/>
            <a:ext cx="11759608" cy="7448193"/>
          </a:xfrm>
          <a:prstGeom prst="rect">
            <a:avLst/>
          </a:prstGeom>
          <a:noFill/>
        </p:spPr>
        <p:txBody>
          <a:bodyPr wrap="square" rtlCol="0">
            <a:spAutoFit/>
          </a:bodyPr>
          <a:lstStyle/>
          <a:p>
            <a:r>
              <a:rPr lang="en-GB" sz="2400" dirty="0" err="1"/>
              <a:t>Arthog</a:t>
            </a:r>
            <a:r>
              <a:rPr lang="en-GB" sz="2400" dirty="0"/>
              <a:t> in winter is great fun but children must be prepared.  </a:t>
            </a:r>
            <a:r>
              <a:rPr lang="en-GB" sz="3600" b="1" u="sng" dirty="0"/>
              <a:t>It can get very cold.</a:t>
            </a:r>
          </a:p>
          <a:p>
            <a:endParaRPr lang="en-GB" dirty="0"/>
          </a:p>
          <a:p>
            <a:pPr marL="285750" indent="-285750">
              <a:buFont typeface="Arial" panose="020B0604020202020204" pitchFamily="34" charset="0"/>
              <a:buChar char="•"/>
            </a:pPr>
            <a:r>
              <a:rPr lang="en-GB" sz="2400" b="1" u="sng" dirty="0"/>
              <a:t>They need to have plenty of clothes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When it is cold, children </a:t>
            </a:r>
            <a:r>
              <a:rPr lang="en-GB" sz="2400" b="1" u="sng" dirty="0"/>
              <a:t>need to wear layers.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Pack plenty of t shirts, and fleeces.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Don’t pack 2 fleeces thinking one will stay dry.  Pack 4.</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Pack plastic bags for wet clothes.</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2400" dirty="0"/>
              <a:t>Pack spare hats and spare gloves – wet gloves will not dry there quickly enough.</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t>Arthog</a:t>
            </a:r>
            <a:r>
              <a:rPr lang="en-GB" sz="2400" dirty="0"/>
              <a:t> will provide good waterproof kit, good boots and rucksacks.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Pack wellies, but if you don’t have them, there are plenty there.</a:t>
            </a:r>
          </a:p>
          <a:p>
            <a:endParaRPr lang="en-GB" sz="2000" dirty="0"/>
          </a:p>
          <a:p>
            <a:endParaRPr lang="en-GB" dirty="0"/>
          </a:p>
        </p:txBody>
      </p:sp>
    </p:spTree>
    <p:extLst>
      <p:ext uri="{BB962C8B-B14F-4D97-AF65-F5344CB8AC3E}">
        <p14:creationId xmlns:p14="http://schemas.microsoft.com/office/powerpoint/2010/main" val="7229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9B6477-74B4-9BFB-A93F-F811EB254951}"/>
              </a:ext>
            </a:extLst>
          </p:cNvPr>
          <p:cNvSpPr txBox="1"/>
          <p:nvPr/>
        </p:nvSpPr>
        <p:spPr>
          <a:xfrm>
            <a:off x="308345" y="510363"/>
            <a:ext cx="7506586" cy="5632311"/>
          </a:xfrm>
          <a:prstGeom prst="rect">
            <a:avLst/>
          </a:prstGeom>
          <a:noFill/>
        </p:spPr>
        <p:txBody>
          <a:bodyPr wrap="square" rtlCol="0">
            <a:spAutoFit/>
          </a:bodyPr>
          <a:lstStyle/>
          <a:p>
            <a:r>
              <a:rPr lang="en-GB" sz="4000" dirty="0"/>
              <a:t>Do not pack:</a:t>
            </a:r>
          </a:p>
          <a:p>
            <a:endParaRPr lang="en-GB" sz="4000" dirty="0"/>
          </a:p>
          <a:p>
            <a:r>
              <a:rPr lang="en-GB" sz="4000" dirty="0"/>
              <a:t>phones</a:t>
            </a:r>
          </a:p>
          <a:p>
            <a:endParaRPr lang="en-GB" sz="4000" dirty="0"/>
          </a:p>
          <a:p>
            <a:r>
              <a:rPr lang="en-GB" sz="4000" dirty="0"/>
              <a:t>tablets</a:t>
            </a:r>
          </a:p>
          <a:p>
            <a:endParaRPr lang="en-GB" sz="4000" dirty="0"/>
          </a:p>
          <a:p>
            <a:r>
              <a:rPr lang="en-GB" sz="4000" dirty="0"/>
              <a:t>cameras</a:t>
            </a:r>
          </a:p>
          <a:p>
            <a:endParaRPr lang="en-GB" sz="4000" dirty="0"/>
          </a:p>
          <a:p>
            <a:r>
              <a:rPr lang="en-GB" sz="4000" dirty="0"/>
              <a:t>or any other electronics.</a:t>
            </a:r>
            <a:endParaRPr lang="en-GB" dirty="0"/>
          </a:p>
        </p:txBody>
      </p:sp>
      <p:pic>
        <p:nvPicPr>
          <p:cNvPr id="4" name="Picture 3" descr="Cell phone in front of a blue background">
            <a:extLst>
              <a:ext uri="{FF2B5EF4-FFF2-40B4-BE49-F238E27FC236}">
                <a16:creationId xmlns:a16="http://schemas.microsoft.com/office/drawing/2014/main" id="{7A867EE1-B260-9FA4-1A7E-5F125E4C7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737" y="305400"/>
            <a:ext cx="2913224" cy="2647507"/>
          </a:xfrm>
          <a:prstGeom prst="rect">
            <a:avLst/>
          </a:prstGeom>
        </p:spPr>
      </p:pic>
      <p:pic>
        <p:nvPicPr>
          <p:cNvPr id="6" name="Picture 5" descr="A white tablet on a wooden surface&#10;&#10;Description automatically generated">
            <a:extLst>
              <a:ext uri="{FF2B5EF4-FFF2-40B4-BE49-F238E27FC236}">
                <a16:creationId xmlns:a16="http://schemas.microsoft.com/office/drawing/2014/main" id="{6BCB8F3F-9F7A-3B95-1882-FBBB5F6173E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662" r="23513"/>
          <a:stretch/>
        </p:blipFill>
        <p:spPr>
          <a:xfrm>
            <a:off x="9219144" y="116957"/>
            <a:ext cx="2664511" cy="2943447"/>
          </a:xfrm>
          <a:prstGeom prst="rect">
            <a:avLst/>
          </a:prstGeom>
        </p:spPr>
      </p:pic>
      <p:pic>
        <p:nvPicPr>
          <p:cNvPr id="9" name="Picture 8" descr="A close-up of a camera&#10;&#10;Description automatically generated">
            <a:extLst>
              <a:ext uri="{FF2B5EF4-FFF2-40B4-BE49-F238E27FC236}">
                <a16:creationId xmlns:a16="http://schemas.microsoft.com/office/drawing/2014/main" id="{C9F66062-E95B-902E-689D-6523653582C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350225" y="3299637"/>
            <a:ext cx="2333625" cy="3048000"/>
          </a:xfrm>
          <a:prstGeom prst="rect">
            <a:avLst/>
          </a:prstGeom>
        </p:spPr>
      </p:pic>
      <p:pic>
        <p:nvPicPr>
          <p:cNvPr id="12" name="Graphic 11" descr="No sign with solid fill">
            <a:extLst>
              <a:ext uri="{FF2B5EF4-FFF2-40B4-BE49-F238E27FC236}">
                <a16:creationId xmlns:a16="http://schemas.microsoft.com/office/drawing/2014/main" id="{A0AAD318-6CEB-88ED-D1D3-8473DEE072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86123" y="466977"/>
            <a:ext cx="5355981" cy="5355981"/>
          </a:xfrm>
          <a:prstGeom prst="rect">
            <a:avLst/>
          </a:prstGeom>
        </p:spPr>
      </p:pic>
    </p:spTree>
    <p:extLst>
      <p:ext uri="{BB962C8B-B14F-4D97-AF65-F5344CB8AC3E}">
        <p14:creationId xmlns:p14="http://schemas.microsoft.com/office/powerpoint/2010/main" val="42550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0EA350-CB71-CFBB-7594-CAF1B4531515}"/>
              </a:ext>
            </a:extLst>
          </p:cNvPr>
          <p:cNvPicPr>
            <a:picLocks noChangeAspect="1"/>
          </p:cNvPicPr>
          <p:nvPr/>
        </p:nvPicPr>
        <p:blipFill>
          <a:blip r:embed="rId3"/>
          <a:stretch>
            <a:fillRect/>
          </a:stretch>
        </p:blipFill>
        <p:spPr>
          <a:xfrm>
            <a:off x="5250712" y="0"/>
            <a:ext cx="6858000" cy="6858000"/>
          </a:xfrm>
          <a:prstGeom prst="rect">
            <a:avLst/>
          </a:prstGeom>
        </p:spPr>
      </p:pic>
      <p:sp>
        <p:nvSpPr>
          <p:cNvPr id="8" name="TextBox 7">
            <a:extLst>
              <a:ext uri="{FF2B5EF4-FFF2-40B4-BE49-F238E27FC236}">
                <a16:creationId xmlns:a16="http://schemas.microsoft.com/office/drawing/2014/main" id="{DFB2EB62-ACFD-955C-8463-832251D54E58}"/>
              </a:ext>
            </a:extLst>
          </p:cNvPr>
          <p:cNvSpPr txBox="1"/>
          <p:nvPr/>
        </p:nvSpPr>
        <p:spPr>
          <a:xfrm>
            <a:off x="8679712" y="4784651"/>
            <a:ext cx="3429000" cy="1569660"/>
          </a:xfrm>
          <a:prstGeom prst="rect">
            <a:avLst/>
          </a:prstGeom>
          <a:solidFill>
            <a:srgbClr val="FFFF00"/>
          </a:solidFill>
        </p:spPr>
        <p:txBody>
          <a:bodyPr wrap="square" rtlCol="0">
            <a:spAutoFit/>
          </a:bodyPr>
          <a:lstStyle/>
          <a:p>
            <a:pPr algn="ctr"/>
            <a:r>
              <a:rPr lang="en-GB" sz="4800" dirty="0">
                <a:solidFill>
                  <a:srgbClr val="FF0000"/>
                </a:solidFill>
              </a:rPr>
              <a:t>Not </a:t>
            </a:r>
            <a:r>
              <a:rPr lang="en-GB" sz="4800" dirty="0" err="1">
                <a:solidFill>
                  <a:srgbClr val="FF0000"/>
                </a:solidFill>
              </a:rPr>
              <a:t>Arthog</a:t>
            </a:r>
            <a:r>
              <a:rPr lang="en-GB" sz="4800" dirty="0">
                <a:solidFill>
                  <a:srgbClr val="FF0000"/>
                </a:solidFill>
              </a:rPr>
              <a:t> bunk beds!</a:t>
            </a:r>
          </a:p>
        </p:txBody>
      </p:sp>
      <p:sp>
        <p:nvSpPr>
          <p:cNvPr id="9" name="TextBox 8">
            <a:extLst>
              <a:ext uri="{FF2B5EF4-FFF2-40B4-BE49-F238E27FC236}">
                <a16:creationId xmlns:a16="http://schemas.microsoft.com/office/drawing/2014/main" id="{5048271B-3AD6-5F0E-5F91-24A39F4F7C82}"/>
              </a:ext>
            </a:extLst>
          </p:cNvPr>
          <p:cNvSpPr txBox="1"/>
          <p:nvPr/>
        </p:nvSpPr>
        <p:spPr>
          <a:xfrm>
            <a:off x="297712" y="1775638"/>
            <a:ext cx="4752753" cy="2554545"/>
          </a:xfrm>
          <a:prstGeom prst="rect">
            <a:avLst/>
          </a:prstGeom>
          <a:noFill/>
        </p:spPr>
        <p:txBody>
          <a:bodyPr wrap="square" rtlCol="0">
            <a:spAutoFit/>
          </a:bodyPr>
          <a:lstStyle/>
          <a:p>
            <a:r>
              <a:rPr lang="en-GB" sz="4000" dirty="0"/>
              <a:t>Please make sure your child knows how to put on a duvet, sheet and pillow slip.</a:t>
            </a:r>
            <a:endParaRPr lang="en-GB" dirty="0"/>
          </a:p>
        </p:txBody>
      </p:sp>
    </p:spTree>
    <p:extLst>
      <p:ext uri="{BB962C8B-B14F-4D97-AF65-F5344CB8AC3E}">
        <p14:creationId xmlns:p14="http://schemas.microsoft.com/office/powerpoint/2010/main" val="3527212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 full English breakfast? | Good Food">
            <a:extLst>
              <a:ext uri="{FF2B5EF4-FFF2-40B4-BE49-F238E27FC236}">
                <a16:creationId xmlns:a16="http://schemas.microsoft.com/office/drawing/2014/main" id="{F6E8C38B-5569-DC02-ACD1-DA1D4A85C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653" y="1318437"/>
            <a:ext cx="6109347" cy="40722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7CDCC0-246B-9E98-003A-D8CDE7A7D1C9}"/>
              </a:ext>
            </a:extLst>
          </p:cNvPr>
          <p:cNvSpPr txBox="1"/>
          <p:nvPr/>
        </p:nvSpPr>
        <p:spPr>
          <a:xfrm>
            <a:off x="0" y="74428"/>
            <a:ext cx="6332631" cy="6801862"/>
          </a:xfrm>
          <a:prstGeom prst="rect">
            <a:avLst/>
          </a:prstGeom>
          <a:noFill/>
        </p:spPr>
        <p:txBody>
          <a:bodyPr wrap="square" rtlCol="0">
            <a:spAutoFit/>
          </a:bodyPr>
          <a:lstStyle/>
          <a:p>
            <a:r>
              <a:rPr lang="en-GB" sz="3600" dirty="0"/>
              <a:t>There is plenty to eat.</a:t>
            </a:r>
          </a:p>
          <a:p>
            <a:endParaRPr lang="en-GB" sz="2800" dirty="0"/>
          </a:p>
          <a:p>
            <a:r>
              <a:rPr lang="en-GB" sz="2800" dirty="0"/>
              <a:t>Breakfast and dinner will be had at </a:t>
            </a:r>
            <a:r>
              <a:rPr lang="en-GB" sz="2800" dirty="0" err="1"/>
              <a:t>Arthog</a:t>
            </a:r>
            <a:r>
              <a:rPr lang="en-GB" sz="2800" dirty="0"/>
              <a:t>.</a:t>
            </a:r>
          </a:p>
          <a:p>
            <a:endParaRPr lang="en-GB" sz="2800" dirty="0"/>
          </a:p>
          <a:p>
            <a:r>
              <a:rPr lang="en-GB" sz="2800" dirty="0"/>
              <a:t>Lunches are collected from the kitchen and either eaten at the activity or in the children’s common room.</a:t>
            </a:r>
          </a:p>
          <a:p>
            <a:endParaRPr lang="en-GB" sz="2800" dirty="0"/>
          </a:p>
          <a:p>
            <a:r>
              <a:rPr lang="en-GB" sz="2800" dirty="0"/>
              <a:t>If there is a food allergy we are not aware of,  or if your child will not eat certain things,  please tell us before we go.</a:t>
            </a:r>
          </a:p>
          <a:p>
            <a:endParaRPr lang="en-GB" sz="2800" dirty="0"/>
          </a:p>
          <a:p>
            <a:endParaRPr lang="en-GB" sz="2800" dirty="0"/>
          </a:p>
          <a:p>
            <a:endParaRPr lang="en-GB" dirty="0"/>
          </a:p>
          <a:p>
            <a:endParaRPr lang="en-GB" dirty="0"/>
          </a:p>
        </p:txBody>
      </p:sp>
    </p:spTree>
    <p:extLst>
      <p:ext uri="{BB962C8B-B14F-4D97-AF65-F5344CB8AC3E}">
        <p14:creationId xmlns:p14="http://schemas.microsoft.com/office/powerpoint/2010/main" val="276770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EA4CB-A094-07C2-BD44-F71BA3A8997F}"/>
              </a:ext>
            </a:extLst>
          </p:cNvPr>
          <p:cNvPicPr>
            <a:picLocks noChangeAspect="1"/>
          </p:cNvPicPr>
          <p:nvPr/>
        </p:nvPicPr>
        <p:blipFill>
          <a:blip r:embed="rId2"/>
          <a:stretch>
            <a:fillRect/>
          </a:stretch>
        </p:blipFill>
        <p:spPr>
          <a:xfrm>
            <a:off x="7666449" y="3429000"/>
            <a:ext cx="4525551" cy="3389795"/>
          </a:xfrm>
          <a:prstGeom prst="rect">
            <a:avLst/>
          </a:prstGeom>
        </p:spPr>
      </p:pic>
      <p:sp>
        <p:nvSpPr>
          <p:cNvPr id="4" name="TextBox 3">
            <a:extLst>
              <a:ext uri="{FF2B5EF4-FFF2-40B4-BE49-F238E27FC236}">
                <a16:creationId xmlns:a16="http://schemas.microsoft.com/office/drawing/2014/main" id="{FB6F3732-4476-7482-88A6-AF6F9CAA7B2B}"/>
              </a:ext>
            </a:extLst>
          </p:cNvPr>
          <p:cNvSpPr txBox="1"/>
          <p:nvPr/>
        </p:nvSpPr>
        <p:spPr>
          <a:xfrm>
            <a:off x="191386" y="0"/>
            <a:ext cx="7123813" cy="5632311"/>
          </a:xfrm>
          <a:prstGeom prst="rect">
            <a:avLst/>
          </a:prstGeom>
          <a:noFill/>
        </p:spPr>
        <p:txBody>
          <a:bodyPr wrap="square" rtlCol="0">
            <a:spAutoFit/>
          </a:bodyPr>
          <a:lstStyle/>
          <a:p>
            <a:r>
              <a:rPr lang="en-GB" sz="4000" dirty="0"/>
              <a:t>Sweets and biscuits</a:t>
            </a:r>
          </a:p>
          <a:p>
            <a:endParaRPr lang="en-GB" sz="4000" dirty="0"/>
          </a:p>
          <a:p>
            <a:r>
              <a:rPr lang="en-GB" sz="4000" dirty="0"/>
              <a:t>Please do not feel the need to send these.</a:t>
            </a:r>
          </a:p>
          <a:p>
            <a:endParaRPr lang="en-GB" sz="4000" dirty="0"/>
          </a:p>
          <a:p>
            <a:r>
              <a:rPr lang="en-GB" sz="4000" dirty="0"/>
              <a:t>The children get plenty to eat.</a:t>
            </a:r>
          </a:p>
          <a:p>
            <a:endParaRPr lang="en-GB" sz="4000" dirty="0"/>
          </a:p>
          <a:p>
            <a:r>
              <a:rPr lang="en-GB" sz="4000" dirty="0"/>
              <a:t>If you are sending some, then a single pack is sufficient.</a:t>
            </a:r>
          </a:p>
        </p:txBody>
      </p:sp>
      <p:pic>
        <p:nvPicPr>
          <p:cNvPr id="5" name="Picture 4">
            <a:extLst>
              <a:ext uri="{FF2B5EF4-FFF2-40B4-BE49-F238E27FC236}">
                <a16:creationId xmlns:a16="http://schemas.microsoft.com/office/drawing/2014/main" id="{C9F48A69-18A7-F8AA-B5A0-1861253B7716}"/>
              </a:ext>
            </a:extLst>
          </p:cNvPr>
          <p:cNvPicPr>
            <a:picLocks noChangeAspect="1"/>
          </p:cNvPicPr>
          <p:nvPr/>
        </p:nvPicPr>
        <p:blipFill>
          <a:blip r:embed="rId3"/>
          <a:stretch>
            <a:fillRect/>
          </a:stretch>
        </p:blipFill>
        <p:spPr>
          <a:xfrm>
            <a:off x="8331163" y="39205"/>
            <a:ext cx="3396549" cy="3396549"/>
          </a:xfrm>
          <a:prstGeom prst="rect">
            <a:avLst/>
          </a:prstGeom>
        </p:spPr>
      </p:pic>
    </p:spTree>
    <p:extLst>
      <p:ext uri="{BB962C8B-B14F-4D97-AF65-F5344CB8AC3E}">
        <p14:creationId xmlns:p14="http://schemas.microsoft.com/office/powerpoint/2010/main" val="3201294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39C1D-F7DE-F10E-2706-FD6109BA6928}"/>
              </a:ext>
            </a:extLst>
          </p:cNvPr>
          <p:cNvSpPr txBox="1"/>
          <p:nvPr/>
        </p:nvSpPr>
        <p:spPr>
          <a:xfrm>
            <a:off x="4210493" y="467834"/>
            <a:ext cx="4752753" cy="5909310"/>
          </a:xfrm>
          <a:prstGeom prst="rect">
            <a:avLst/>
          </a:prstGeom>
          <a:noFill/>
        </p:spPr>
        <p:txBody>
          <a:bodyPr wrap="square" rtlCol="0">
            <a:spAutoFit/>
          </a:bodyPr>
          <a:lstStyle/>
          <a:p>
            <a:r>
              <a:rPr lang="en-GB" sz="4000" dirty="0"/>
              <a:t>No sprays please.</a:t>
            </a:r>
          </a:p>
          <a:p>
            <a:endParaRPr lang="en-GB" sz="4000" dirty="0"/>
          </a:p>
          <a:p>
            <a:endParaRPr lang="en-GB" sz="4000" dirty="0"/>
          </a:p>
          <a:p>
            <a:endParaRPr lang="en-GB" sz="4000" dirty="0"/>
          </a:p>
          <a:p>
            <a:r>
              <a:rPr lang="en-GB" sz="4000" dirty="0"/>
              <a:t>They set off the smoke detectors.</a:t>
            </a:r>
          </a:p>
          <a:p>
            <a:endParaRPr lang="en-GB" sz="4000" dirty="0"/>
          </a:p>
          <a:p>
            <a:r>
              <a:rPr lang="en-GB" sz="4000" dirty="0"/>
              <a:t>Send roll </a:t>
            </a:r>
            <a:r>
              <a:rPr lang="en-GB" sz="4000" dirty="0" err="1"/>
              <a:t>ons</a:t>
            </a:r>
            <a:r>
              <a:rPr lang="en-GB" sz="4000" dirty="0"/>
              <a:t>.</a:t>
            </a:r>
          </a:p>
          <a:p>
            <a:endParaRPr lang="en-GB" sz="4000" dirty="0"/>
          </a:p>
          <a:p>
            <a:endParaRPr lang="en-GB" dirty="0"/>
          </a:p>
        </p:txBody>
      </p:sp>
      <p:pic>
        <p:nvPicPr>
          <p:cNvPr id="3" name="Picture 2">
            <a:extLst>
              <a:ext uri="{FF2B5EF4-FFF2-40B4-BE49-F238E27FC236}">
                <a16:creationId xmlns:a16="http://schemas.microsoft.com/office/drawing/2014/main" id="{B65780D5-B1BB-B9FA-C4DF-1D4C342AFB79}"/>
              </a:ext>
            </a:extLst>
          </p:cNvPr>
          <p:cNvPicPr>
            <a:picLocks noChangeAspect="1"/>
          </p:cNvPicPr>
          <p:nvPr/>
        </p:nvPicPr>
        <p:blipFill>
          <a:blip r:embed="rId2"/>
          <a:stretch>
            <a:fillRect/>
          </a:stretch>
        </p:blipFill>
        <p:spPr>
          <a:xfrm>
            <a:off x="8309898" y="820145"/>
            <a:ext cx="4444435" cy="4602459"/>
          </a:xfrm>
          <a:prstGeom prst="rect">
            <a:avLst/>
          </a:prstGeom>
        </p:spPr>
      </p:pic>
      <p:pic>
        <p:nvPicPr>
          <p:cNvPr id="4" name="Picture 3">
            <a:extLst>
              <a:ext uri="{FF2B5EF4-FFF2-40B4-BE49-F238E27FC236}">
                <a16:creationId xmlns:a16="http://schemas.microsoft.com/office/drawing/2014/main" id="{3AC632B4-2DCA-6A62-8934-FC6568B39B0B}"/>
              </a:ext>
            </a:extLst>
          </p:cNvPr>
          <p:cNvPicPr>
            <a:picLocks noChangeAspect="1"/>
          </p:cNvPicPr>
          <p:nvPr/>
        </p:nvPicPr>
        <p:blipFill>
          <a:blip r:embed="rId3"/>
          <a:stretch>
            <a:fillRect/>
          </a:stretch>
        </p:blipFill>
        <p:spPr>
          <a:xfrm>
            <a:off x="1716382" y="820145"/>
            <a:ext cx="1571625" cy="4286250"/>
          </a:xfrm>
          <a:prstGeom prst="rect">
            <a:avLst/>
          </a:prstGeom>
        </p:spPr>
      </p:pic>
      <p:pic>
        <p:nvPicPr>
          <p:cNvPr id="5" name="Graphic 4" descr="No sign with solid fill">
            <a:extLst>
              <a:ext uri="{FF2B5EF4-FFF2-40B4-BE49-F238E27FC236}">
                <a16:creationId xmlns:a16="http://schemas.microsoft.com/office/drawing/2014/main" id="{D2C99089-5D47-5CD4-B7B0-35A6032286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352" y="1195981"/>
            <a:ext cx="3850786" cy="3850786"/>
          </a:xfrm>
          <a:prstGeom prst="rect">
            <a:avLst/>
          </a:prstGeom>
        </p:spPr>
      </p:pic>
    </p:spTree>
    <p:extLst>
      <p:ext uri="{BB962C8B-B14F-4D97-AF65-F5344CB8AC3E}">
        <p14:creationId xmlns:p14="http://schemas.microsoft.com/office/powerpoint/2010/main" val="2374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6456F-0018-E44B-14E3-E52C1E11E9CB}"/>
              </a:ext>
            </a:extLst>
          </p:cNvPr>
          <p:cNvPicPr>
            <a:picLocks noChangeAspect="1"/>
          </p:cNvPicPr>
          <p:nvPr/>
        </p:nvPicPr>
        <p:blipFill>
          <a:blip r:embed="rId3"/>
          <a:stretch>
            <a:fillRect/>
          </a:stretch>
        </p:blipFill>
        <p:spPr>
          <a:xfrm>
            <a:off x="6691312" y="1431187"/>
            <a:ext cx="5047032" cy="3780402"/>
          </a:xfrm>
          <a:prstGeom prst="rect">
            <a:avLst/>
          </a:prstGeom>
        </p:spPr>
      </p:pic>
      <p:sp>
        <p:nvSpPr>
          <p:cNvPr id="3" name="TextBox 2">
            <a:extLst>
              <a:ext uri="{FF2B5EF4-FFF2-40B4-BE49-F238E27FC236}">
                <a16:creationId xmlns:a16="http://schemas.microsoft.com/office/drawing/2014/main" id="{86CE4948-ACDA-7751-F717-CF5C58C827E9}"/>
              </a:ext>
            </a:extLst>
          </p:cNvPr>
          <p:cNvSpPr txBox="1"/>
          <p:nvPr/>
        </p:nvSpPr>
        <p:spPr>
          <a:xfrm>
            <a:off x="637953" y="2721114"/>
            <a:ext cx="7123813" cy="707886"/>
          </a:xfrm>
          <a:prstGeom prst="rect">
            <a:avLst/>
          </a:prstGeom>
          <a:noFill/>
        </p:spPr>
        <p:txBody>
          <a:bodyPr wrap="square" rtlCol="0">
            <a:spAutoFit/>
          </a:bodyPr>
          <a:lstStyle/>
          <a:p>
            <a:r>
              <a:rPr lang="en-GB" sz="4000" dirty="0"/>
              <a:t>Please pack a torch.</a:t>
            </a:r>
          </a:p>
        </p:txBody>
      </p:sp>
    </p:spTree>
    <p:extLst>
      <p:ext uri="{BB962C8B-B14F-4D97-AF65-F5344CB8AC3E}">
        <p14:creationId xmlns:p14="http://schemas.microsoft.com/office/powerpoint/2010/main" val="115703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4C48-6480-8348-8E87-FC358D6DD626}"/>
              </a:ext>
            </a:extLst>
          </p:cNvPr>
          <p:cNvSpPr>
            <a:spLocks noGrp="1"/>
          </p:cNvSpPr>
          <p:nvPr>
            <p:ph type="title"/>
          </p:nvPr>
        </p:nvSpPr>
        <p:spPr/>
        <p:txBody>
          <a:bodyPr/>
          <a:lstStyle/>
          <a:p>
            <a:r>
              <a:rPr lang="en-GB" dirty="0">
                <a:solidFill>
                  <a:schemeClr val="tx1"/>
                </a:solidFill>
              </a:rPr>
              <a:t>What will the children be doing?</a:t>
            </a:r>
          </a:p>
        </p:txBody>
      </p:sp>
      <p:pic>
        <p:nvPicPr>
          <p:cNvPr id="5" name="Content Placeholder 4" descr="A group of people in orange suits&#10;&#10;Description automatically generated">
            <a:extLst>
              <a:ext uri="{FF2B5EF4-FFF2-40B4-BE49-F238E27FC236}">
                <a16:creationId xmlns:a16="http://schemas.microsoft.com/office/drawing/2014/main" id="{5A577251-91BD-01B8-23AA-0FDC57D6B4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6541" y="1580050"/>
            <a:ext cx="5321880" cy="3991410"/>
          </a:xfrm>
        </p:spPr>
      </p:pic>
      <p:sp>
        <p:nvSpPr>
          <p:cNvPr id="6" name="TextBox 5">
            <a:extLst>
              <a:ext uri="{FF2B5EF4-FFF2-40B4-BE49-F238E27FC236}">
                <a16:creationId xmlns:a16="http://schemas.microsoft.com/office/drawing/2014/main" id="{13747C47-46F7-4877-23AC-D0B067A53CAD}"/>
              </a:ext>
            </a:extLst>
          </p:cNvPr>
          <p:cNvSpPr txBox="1"/>
          <p:nvPr/>
        </p:nvSpPr>
        <p:spPr>
          <a:xfrm>
            <a:off x="648586" y="1733107"/>
            <a:ext cx="5837274" cy="4431983"/>
          </a:xfrm>
          <a:prstGeom prst="rect">
            <a:avLst/>
          </a:prstGeom>
          <a:noFill/>
        </p:spPr>
        <p:txBody>
          <a:bodyPr wrap="square" rtlCol="0">
            <a:spAutoFit/>
          </a:bodyPr>
          <a:lstStyle/>
          <a:p>
            <a:pPr marL="285750" indent="-285750">
              <a:buFont typeface="Arial" panose="020B0604020202020204" pitchFamily="34" charset="0"/>
              <a:buChar char="•"/>
            </a:pPr>
            <a:r>
              <a:rPr lang="en-GB" sz="4400" dirty="0"/>
              <a:t>The nightline</a:t>
            </a:r>
          </a:p>
          <a:p>
            <a:pPr marL="285750" indent="-285750">
              <a:buFont typeface="Arial" panose="020B0604020202020204" pitchFamily="34" charset="0"/>
              <a:buChar char="•"/>
            </a:pPr>
            <a:r>
              <a:rPr lang="en-GB" sz="4400" dirty="0"/>
              <a:t>The </a:t>
            </a:r>
            <a:r>
              <a:rPr lang="en-GB" sz="4400" dirty="0" err="1"/>
              <a:t>nightwalk</a:t>
            </a:r>
            <a:endParaRPr lang="en-GB" sz="4400" dirty="0"/>
          </a:p>
          <a:p>
            <a:pPr marL="285750" indent="-285750">
              <a:buFont typeface="Arial" panose="020B0604020202020204" pitchFamily="34" charset="0"/>
              <a:buChar char="•"/>
            </a:pPr>
            <a:r>
              <a:rPr lang="en-GB" sz="4400" dirty="0"/>
              <a:t>Canoeing or kayaking</a:t>
            </a:r>
          </a:p>
          <a:p>
            <a:pPr marL="285750" indent="-285750">
              <a:buFont typeface="Arial" panose="020B0604020202020204" pitchFamily="34" charset="0"/>
              <a:buChar char="•"/>
            </a:pPr>
            <a:r>
              <a:rPr lang="en-GB" sz="4400" dirty="0"/>
              <a:t>Climbing</a:t>
            </a:r>
          </a:p>
          <a:p>
            <a:pPr marL="285750" indent="-285750">
              <a:buFont typeface="Arial" panose="020B0604020202020204" pitchFamily="34" charset="0"/>
              <a:buChar char="•"/>
            </a:pPr>
            <a:r>
              <a:rPr lang="en-GB" sz="4400" dirty="0"/>
              <a:t>Team games</a:t>
            </a:r>
          </a:p>
          <a:p>
            <a:pPr marL="285750" indent="-285750">
              <a:buFont typeface="Arial" panose="020B0604020202020204" pitchFamily="34" charset="0"/>
              <a:buChar char="•"/>
            </a:pPr>
            <a:r>
              <a:rPr lang="en-GB" sz="4400" dirty="0" err="1"/>
              <a:t>Gorgewalking</a:t>
            </a:r>
            <a:endParaRPr lang="en-GB" sz="4400" dirty="0"/>
          </a:p>
          <a:p>
            <a:endParaRPr lang="en-GB" dirty="0"/>
          </a:p>
        </p:txBody>
      </p:sp>
    </p:spTree>
    <p:extLst>
      <p:ext uri="{BB962C8B-B14F-4D97-AF65-F5344CB8AC3E}">
        <p14:creationId xmlns:p14="http://schemas.microsoft.com/office/powerpoint/2010/main" val="62131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CE3AE-0500-ABD1-8E55-92E28109A57E}"/>
              </a:ext>
            </a:extLst>
          </p:cNvPr>
          <p:cNvPicPr>
            <a:picLocks noChangeAspect="1"/>
          </p:cNvPicPr>
          <p:nvPr/>
        </p:nvPicPr>
        <p:blipFill>
          <a:blip r:embed="rId3"/>
          <a:stretch>
            <a:fillRect/>
          </a:stretch>
        </p:blipFill>
        <p:spPr>
          <a:xfrm>
            <a:off x="8036443" y="1370105"/>
            <a:ext cx="3968934" cy="3968934"/>
          </a:xfrm>
          <a:prstGeom prst="rect">
            <a:avLst/>
          </a:prstGeom>
        </p:spPr>
      </p:pic>
      <p:sp>
        <p:nvSpPr>
          <p:cNvPr id="3" name="TextBox 2">
            <a:extLst>
              <a:ext uri="{FF2B5EF4-FFF2-40B4-BE49-F238E27FC236}">
                <a16:creationId xmlns:a16="http://schemas.microsoft.com/office/drawing/2014/main" id="{D9423161-764A-322B-FD43-A6CB4870EBA2}"/>
              </a:ext>
            </a:extLst>
          </p:cNvPr>
          <p:cNvSpPr txBox="1"/>
          <p:nvPr/>
        </p:nvSpPr>
        <p:spPr>
          <a:xfrm>
            <a:off x="297712" y="167260"/>
            <a:ext cx="7738731" cy="6247864"/>
          </a:xfrm>
          <a:prstGeom prst="rect">
            <a:avLst/>
          </a:prstGeom>
          <a:noFill/>
        </p:spPr>
        <p:txBody>
          <a:bodyPr wrap="square" rtlCol="0">
            <a:spAutoFit/>
          </a:bodyPr>
          <a:lstStyle/>
          <a:p>
            <a:r>
              <a:rPr lang="en-GB" sz="4000" dirty="0"/>
              <a:t>Medical</a:t>
            </a:r>
          </a:p>
          <a:p>
            <a:endParaRPr lang="en-GB" sz="4000" dirty="0"/>
          </a:p>
          <a:p>
            <a:r>
              <a:rPr lang="en-GB" sz="3200" dirty="0"/>
              <a:t>Asthma – please pack a new reliever and their spacer in your child’s rucksack so they know where it is, and pack any steroid inhalers in their bag. (If your child has an inhaler in school they can bring this)</a:t>
            </a:r>
          </a:p>
          <a:p>
            <a:endParaRPr lang="en-GB" sz="4000" dirty="0"/>
          </a:p>
          <a:p>
            <a:r>
              <a:rPr lang="en-GB" sz="4000" dirty="0"/>
              <a:t>All medicines, including travel sickness tablets, will need a completed medical form.</a:t>
            </a:r>
          </a:p>
        </p:txBody>
      </p:sp>
    </p:spTree>
    <p:extLst>
      <p:ext uri="{BB962C8B-B14F-4D97-AF65-F5344CB8AC3E}">
        <p14:creationId xmlns:p14="http://schemas.microsoft.com/office/powerpoint/2010/main" val="408448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C25ED-475B-A3D4-CDDB-4BC4FFE87393}"/>
              </a:ext>
            </a:extLst>
          </p:cNvPr>
          <p:cNvPicPr>
            <a:picLocks noChangeAspect="1"/>
          </p:cNvPicPr>
          <p:nvPr/>
        </p:nvPicPr>
        <p:blipFill rotWithShape="1">
          <a:blip r:embed="rId3"/>
          <a:srcRect r="32101"/>
          <a:stretch/>
        </p:blipFill>
        <p:spPr>
          <a:xfrm>
            <a:off x="5248765" y="1633745"/>
            <a:ext cx="7031839" cy="4283662"/>
          </a:xfrm>
          <a:prstGeom prst="rect">
            <a:avLst/>
          </a:prstGeom>
        </p:spPr>
      </p:pic>
      <p:sp>
        <p:nvSpPr>
          <p:cNvPr id="4" name="TextBox 3">
            <a:extLst>
              <a:ext uri="{FF2B5EF4-FFF2-40B4-BE49-F238E27FC236}">
                <a16:creationId xmlns:a16="http://schemas.microsoft.com/office/drawing/2014/main" id="{FE6D2263-5A0A-B312-DB6C-F7B317BF9D66}"/>
              </a:ext>
            </a:extLst>
          </p:cNvPr>
          <p:cNvSpPr txBox="1"/>
          <p:nvPr/>
        </p:nvSpPr>
        <p:spPr>
          <a:xfrm>
            <a:off x="0" y="126822"/>
            <a:ext cx="5337544" cy="6801862"/>
          </a:xfrm>
          <a:prstGeom prst="rect">
            <a:avLst/>
          </a:prstGeom>
          <a:noFill/>
        </p:spPr>
        <p:txBody>
          <a:bodyPr wrap="square" rtlCol="0">
            <a:spAutoFit/>
          </a:bodyPr>
          <a:lstStyle/>
          <a:p>
            <a:r>
              <a:rPr lang="en-GB" sz="3600" dirty="0"/>
              <a:t>For the first day,</a:t>
            </a:r>
          </a:p>
          <a:p>
            <a:r>
              <a:rPr lang="en-GB" sz="3600" dirty="0"/>
              <a:t>Children will need a rucksack in which they will have:</a:t>
            </a:r>
          </a:p>
          <a:p>
            <a:pPr marL="571500" indent="-571500">
              <a:buFont typeface="Arial" panose="020B0604020202020204" pitchFamily="34" charset="0"/>
              <a:buChar char="•"/>
            </a:pPr>
            <a:r>
              <a:rPr lang="en-GB" sz="3600" dirty="0"/>
              <a:t>a leakproof water bottle</a:t>
            </a:r>
          </a:p>
          <a:p>
            <a:pPr marL="571500" indent="-571500">
              <a:buFont typeface="Arial" panose="020B0604020202020204" pitchFamily="34" charset="0"/>
              <a:buChar char="•"/>
            </a:pPr>
            <a:r>
              <a:rPr lang="en-GB" sz="3600" dirty="0"/>
              <a:t>a packed lunch</a:t>
            </a:r>
          </a:p>
          <a:p>
            <a:pPr marL="571500" indent="-571500">
              <a:buFont typeface="Arial" panose="020B0604020202020204" pitchFamily="34" charset="0"/>
              <a:buChar char="•"/>
            </a:pPr>
            <a:r>
              <a:rPr lang="en-GB" sz="3600" dirty="0"/>
              <a:t>a coat</a:t>
            </a:r>
          </a:p>
          <a:p>
            <a:pPr marL="571500" indent="-571500">
              <a:buFont typeface="Arial" panose="020B0604020202020204" pitchFamily="34" charset="0"/>
              <a:buChar char="•"/>
            </a:pPr>
            <a:r>
              <a:rPr lang="en-GB" sz="3600" dirty="0"/>
              <a:t>a book or card game for the journey</a:t>
            </a:r>
          </a:p>
          <a:p>
            <a:pPr marL="571500" indent="-571500">
              <a:buFont typeface="Arial" panose="020B0604020202020204" pitchFamily="34" charset="0"/>
              <a:buChar char="•"/>
            </a:pPr>
            <a:r>
              <a:rPr lang="en-GB" sz="3600" dirty="0"/>
              <a:t>hat and gloves.</a:t>
            </a:r>
          </a:p>
          <a:p>
            <a:pPr marL="571500" indent="-571500">
              <a:buFont typeface="Arial" panose="020B0604020202020204" pitchFamily="34" charset="0"/>
              <a:buChar char="•"/>
            </a:pPr>
            <a:r>
              <a:rPr lang="en-GB" sz="3600" dirty="0"/>
              <a:t>(inhaler and spacer)</a:t>
            </a:r>
            <a:endParaRPr lang="en-GB" sz="4000" dirty="0"/>
          </a:p>
          <a:p>
            <a:endParaRPr lang="en-GB" sz="4000" dirty="0"/>
          </a:p>
        </p:txBody>
      </p:sp>
      <p:sp>
        <p:nvSpPr>
          <p:cNvPr id="5" name="TextBox 4">
            <a:extLst>
              <a:ext uri="{FF2B5EF4-FFF2-40B4-BE49-F238E27FC236}">
                <a16:creationId xmlns:a16="http://schemas.microsoft.com/office/drawing/2014/main" id="{3876E083-2ABF-E01C-7BB5-32748B2DAD03}"/>
              </a:ext>
            </a:extLst>
          </p:cNvPr>
          <p:cNvSpPr txBox="1"/>
          <p:nvPr/>
        </p:nvSpPr>
        <p:spPr>
          <a:xfrm>
            <a:off x="5248764" y="126822"/>
            <a:ext cx="6943235" cy="2431435"/>
          </a:xfrm>
          <a:prstGeom prst="rect">
            <a:avLst/>
          </a:prstGeom>
          <a:noFill/>
        </p:spPr>
        <p:txBody>
          <a:bodyPr wrap="square" rtlCol="0">
            <a:spAutoFit/>
          </a:bodyPr>
          <a:lstStyle/>
          <a:p>
            <a:r>
              <a:rPr lang="en-GB" sz="3600" dirty="0"/>
              <a:t>Leave their bags here to put on the coach.</a:t>
            </a:r>
          </a:p>
          <a:p>
            <a:endParaRPr lang="en-GB" sz="4000" dirty="0"/>
          </a:p>
          <a:p>
            <a:endParaRPr lang="en-GB" sz="4000" dirty="0"/>
          </a:p>
        </p:txBody>
      </p:sp>
      <p:cxnSp>
        <p:nvCxnSpPr>
          <p:cNvPr id="7" name="Straight Arrow Connector 6">
            <a:extLst>
              <a:ext uri="{FF2B5EF4-FFF2-40B4-BE49-F238E27FC236}">
                <a16:creationId xmlns:a16="http://schemas.microsoft.com/office/drawing/2014/main" id="{B45BF9FB-1942-B268-F207-FDA4ACCC9866}"/>
              </a:ext>
            </a:extLst>
          </p:cNvPr>
          <p:cNvCxnSpPr/>
          <p:nvPr/>
        </p:nvCxnSpPr>
        <p:spPr>
          <a:xfrm>
            <a:off x="7060019" y="1254642"/>
            <a:ext cx="1233376" cy="34130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89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6802">
            <a:extLst>
              <a:ext uri="{FF2B5EF4-FFF2-40B4-BE49-F238E27FC236}">
                <a16:creationId xmlns:a16="http://schemas.microsoft.com/office/drawing/2014/main" id="{4894E9C1-7683-56E4-0A55-22A69563AC4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3030789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6969">
            <a:extLst>
              <a:ext uri="{FF2B5EF4-FFF2-40B4-BE49-F238E27FC236}">
                <a16:creationId xmlns:a16="http://schemas.microsoft.com/office/drawing/2014/main" id="{E058F826-1C92-E773-3A37-3A80C522D50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89214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6881">
            <a:extLst>
              <a:ext uri="{FF2B5EF4-FFF2-40B4-BE49-F238E27FC236}">
                <a16:creationId xmlns:a16="http://schemas.microsoft.com/office/drawing/2014/main" id="{EAB8E751-CC94-5F38-360C-C1C34A112DB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6201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6884">
            <a:extLst>
              <a:ext uri="{FF2B5EF4-FFF2-40B4-BE49-F238E27FC236}">
                <a16:creationId xmlns:a16="http://schemas.microsoft.com/office/drawing/2014/main" id="{F018A7CB-3FA9-BB73-001B-09D54AC64D9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51449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6892">
            <a:extLst>
              <a:ext uri="{FF2B5EF4-FFF2-40B4-BE49-F238E27FC236}">
                <a16:creationId xmlns:a16="http://schemas.microsoft.com/office/drawing/2014/main" id="{855C0857-8D10-D12B-752F-0E3202B6CE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264331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M6148">
            <a:extLst>
              <a:ext uri="{FF2B5EF4-FFF2-40B4-BE49-F238E27FC236}">
                <a16:creationId xmlns:a16="http://schemas.microsoft.com/office/drawing/2014/main" id="{B271DE00-64B5-B375-E052-040239EACCD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50828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HW2560">
            <a:extLst>
              <a:ext uri="{FF2B5EF4-FFF2-40B4-BE49-F238E27FC236}">
                <a16:creationId xmlns:a16="http://schemas.microsoft.com/office/drawing/2014/main" id="{EA896460-33AD-42B0-10B1-20C0CD0D40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57641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771</Words>
  <Application>Microsoft Office PowerPoint</Application>
  <PresentationFormat>Widescreen</PresentationFormat>
  <Paragraphs>107</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Arthog 2025</vt:lpstr>
      <vt:lpstr>What will the children be doing?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Shropshire 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Arthog 2025</dc:title>
  <dc:creator>Patrick Harris</dc:creator>
  <cp:lastModifiedBy>Eleanor Mavin</cp:lastModifiedBy>
  <cp:revision>2</cp:revision>
  <dcterms:created xsi:type="dcterms:W3CDTF">2025-01-15T16:22:45Z</dcterms:created>
  <dcterms:modified xsi:type="dcterms:W3CDTF">2025-01-17T09:49:40Z</dcterms:modified>
</cp:coreProperties>
</file>