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2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5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9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8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0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3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3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E30B-06F2-4B86-AC2A-6CA790D75B58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C3D3-7892-4146-8AC6-8539DDE3A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omic Sans MS" pitchFamily="-105" charset="0"/>
                <a:ea typeface="ＭＳ Ｐゴシック" pitchFamily="-105" charset="-128"/>
              </a:rPr>
              <a:t>Comparing Groups of Vertebrates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685800"/>
          <a:ext cx="8686800" cy="56769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Mammal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Bird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Reptile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Amphibian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Fish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4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Blood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Offspring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Skin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Breathing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698750"/>
            <a:ext cx="638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98750"/>
            <a:ext cx="638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8750"/>
            <a:ext cx="53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7"/>
          <a:stretch>
            <a:fillRect/>
          </a:stretch>
        </p:blipFill>
        <p:spPr bwMode="auto">
          <a:xfrm>
            <a:off x="1752600" y="2705100"/>
            <a:ext cx="1071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568450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62100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2100"/>
            <a:ext cx="1009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68450"/>
            <a:ext cx="842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62100"/>
            <a:ext cx="842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0625"/>
            <a:ext cx="10890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6"/>
          <a:stretch>
            <a:fillRect/>
          </a:stretch>
        </p:blipFill>
        <p:spPr bwMode="auto">
          <a:xfrm>
            <a:off x="3302000" y="3695700"/>
            <a:ext cx="96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8"/>
          <a:stretch>
            <a:fillRect/>
          </a:stretch>
        </p:blipFill>
        <p:spPr bwMode="auto">
          <a:xfrm>
            <a:off x="4724400" y="3695700"/>
            <a:ext cx="9159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70313"/>
            <a:ext cx="10668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730625"/>
            <a:ext cx="12001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5" name="Title 1"/>
          <p:cNvSpPr txBox="1">
            <a:spLocks/>
          </p:cNvSpPr>
          <p:nvPr/>
        </p:nvSpPr>
        <p:spPr bwMode="auto">
          <a:xfrm>
            <a:off x="1905000" y="23241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Warm</a:t>
            </a:r>
          </a:p>
        </p:txBody>
      </p:sp>
      <p:sp>
        <p:nvSpPr>
          <p:cNvPr id="26666" name="Title 1"/>
          <p:cNvSpPr txBox="1">
            <a:spLocks/>
          </p:cNvSpPr>
          <p:nvPr/>
        </p:nvSpPr>
        <p:spPr bwMode="auto">
          <a:xfrm>
            <a:off x="3429000" y="23241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Warm</a:t>
            </a:r>
          </a:p>
        </p:txBody>
      </p:sp>
      <p:sp>
        <p:nvSpPr>
          <p:cNvPr id="26667" name="Title 1"/>
          <p:cNvSpPr txBox="1">
            <a:spLocks/>
          </p:cNvSpPr>
          <p:nvPr/>
        </p:nvSpPr>
        <p:spPr bwMode="auto">
          <a:xfrm>
            <a:off x="4876800" y="23241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Cold</a:t>
            </a:r>
          </a:p>
        </p:txBody>
      </p:sp>
      <p:sp>
        <p:nvSpPr>
          <p:cNvPr id="26668" name="Title 1"/>
          <p:cNvSpPr txBox="1">
            <a:spLocks/>
          </p:cNvSpPr>
          <p:nvPr/>
        </p:nvSpPr>
        <p:spPr bwMode="auto">
          <a:xfrm>
            <a:off x="6400800" y="23241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Cold</a:t>
            </a:r>
          </a:p>
        </p:txBody>
      </p:sp>
      <p:sp>
        <p:nvSpPr>
          <p:cNvPr id="26669" name="Title 1"/>
          <p:cNvSpPr txBox="1">
            <a:spLocks/>
          </p:cNvSpPr>
          <p:nvPr/>
        </p:nvSpPr>
        <p:spPr bwMode="auto">
          <a:xfrm>
            <a:off x="7848600" y="23241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Cold</a:t>
            </a:r>
          </a:p>
        </p:txBody>
      </p:sp>
      <p:sp>
        <p:nvSpPr>
          <p:cNvPr id="26670" name="Title 1"/>
          <p:cNvSpPr txBox="1">
            <a:spLocks/>
          </p:cNvSpPr>
          <p:nvPr/>
        </p:nvSpPr>
        <p:spPr bwMode="auto">
          <a:xfrm>
            <a:off x="1828800" y="33147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Born live</a:t>
            </a:r>
          </a:p>
        </p:txBody>
      </p:sp>
      <p:sp>
        <p:nvSpPr>
          <p:cNvPr id="26671" name="Title 1"/>
          <p:cNvSpPr txBox="1">
            <a:spLocks/>
          </p:cNvSpPr>
          <p:nvPr/>
        </p:nvSpPr>
        <p:spPr bwMode="auto">
          <a:xfrm>
            <a:off x="3505200" y="33147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Eggs</a:t>
            </a:r>
          </a:p>
        </p:txBody>
      </p:sp>
      <p:sp>
        <p:nvSpPr>
          <p:cNvPr id="26672" name="Title 1"/>
          <p:cNvSpPr txBox="1">
            <a:spLocks/>
          </p:cNvSpPr>
          <p:nvPr/>
        </p:nvSpPr>
        <p:spPr bwMode="auto">
          <a:xfrm>
            <a:off x="4876800" y="33147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Eggs</a:t>
            </a:r>
          </a:p>
        </p:txBody>
      </p:sp>
      <p:sp>
        <p:nvSpPr>
          <p:cNvPr id="26673" name="Title 1"/>
          <p:cNvSpPr txBox="1">
            <a:spLocks/>
          </p:cNvSpPr>
          <p:nvPr/>
        </p:nvSpPr>
        <p:spPr bwMode="auto">
          <a:xfrm>
            <a:off x="6096000" y="33147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Eggs</a:t>
            </a:r>
          </a:p>
        </p:txBody>
      </p:sp>
      <p:sp>
        <p:nvSpPr>
          <p:cNvPr id="26674" name="Title 1"/>
          <p:cNvSpPr txBox="1">
            <a:spLocks/>
          </p:cNvSpPr>
          <p:nvPr/>
        </p:nvSpPr>
        <p:spPr bwMode="auto">
          <a:xfrm>
            <a:off x="7772400" y="33147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Spawn</a:t>
            </a:r>
          </a:p>
        </p:txBody>
      </p:sp>
      <p:sp>
        <p:nvSpPr>
          <p:cNvPr id="26675" name="Title 1"/>
          <p:cNvSpPr txBox="1">
            <a:spLocks/>
          </p:cNvSpPr>
          <p:nvPr/>
        </p:nvSpPr>
        <p:spPr bwMode="auto">
          <a:xfrm>
            <a:off x="1676400" y="46101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Fur or hair</a:t>
            </a:r>
          </a:p>
        </p:txBody>
      </p:sp>
      <p:sp>
        <p:nvSpPr>
          <p:cNvPr id="26676" name="Title 1"/>
          <p:cNvSpPr txBox="1">
            <a:spLocks/>
          </p:cNvSpPr>
          <p:nvPr/>
        </p:nvSpPr>
        <p:spPr bwMode="auto">
          <a:xfrm>
            <a:off x="3276600" y="46101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Feathers</a:t>
            </a:r>
          </a:p>
        </p:txBody>
      </p:sp>
      <p:sp>
        <p:nvSpPr>
          <p:cNvPr id="26677" name="Title 1"/>
          <p:cNvSpPr txBox="1">
            <a:spLocks/>
          </p:cNvSpPr>
          <p:nvPr/>
        </p:nvSpPr>
        <p:spPr bwMode="auto">
          <a:xfrm>
            <a:off x="4648200" y="46101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Dry scales</a:t>
            </a:r>
          </a:p>
        </p:txBody>
      </p:sp>
      <p:sp>
        <p:nvSpPr>
          <p:cNvPr id="26678" name="Title 1"/>
          <p:cNvSpPr txBox="1">
            <a:spLocks/>
          </p:cNvSpPr>
          <p:nvPr/>
        </p:nvSpPr>
        <p:spPr bwMode="auto">
          <a:xfrm>
            <a:off x="6096000" y="46101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Wet skin</a:t>
            </a:r>
          </a:p>
        </p:txBody>
      </p:sp>
      <p:sp>
        <p:nvSpPr>
          <p:cNvPr id="26679" name="Title 1"/>
          <p:cNvSpPr txBox="1">
            <a:spLocks/>
          </p:cNvSpPr>
          <p:nvPr/>
        </p:nvSpPr>
        <p:spPr bwMode="auto">
          <a:xfrm>
            <a:off x="7543800" y="45339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Wet scales</a:t>
            </a:r>
          </a:p>
        </p:txBody>
      </p:sp>
      <p:pic>
        <p:nvPicPr>
          <p:cNvPr id="2668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067300"/>
            <a:ext cx="769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1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067300"/>
            <a:ext cx="769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2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5067300"/>
            <a:ext cx="769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19700"/>
            <a:ext cx="9890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4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8750"/>
            <a:ext cx="549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5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67300"/>
            <a:ext cx="612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6" name="Title 1"/>
          <p:cNvSpPr txBox="1">
            <a:spLocks/>
          </p:cNvSpPr>
          <p:nvPr/>
        </p:nvSpPr>
        <p:spPr bwMode="auto">
          <a:xfrm>
            <a:off x="1981200" y="59055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Lungs</a:t>
            </a:r>
          </a:p>
        </p:txBody>
      </p:sp>
      <p:sp>
        <p:nvSpPr>
          <p:cNvPr id="26687" name="Title 1"/>
          <p:cNvSpPr txBox="1">
            <a:spLocks/>
          </p:cNvSpPr>
          <p:nvPr/>
        </p:nvSpPr>
        <p:spPr bwMode="auto">
          <a:xfrm>
            <a:off x="3505200" y="59055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Lungs</a:t>
            </a:r>
          </a:p>
        </p:txBody>
      </p:sp>
      <p:sp>
        <p:nvSpPr>
          <p:cNvPr id="26688" name="Title 1"/>
          <p:cNvSpPr txBox="1">
            <a:spLocks/>
          </p:cNvSpPr>
          <p:nvPr/>
        </p:nvSpPr>
        <p:spPr bwMode="auto">
          <a:xfrm>
            <a:off x="4953000" y="59055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Lungs</a:t>
            </a:r>
          </a:p>
        </p:txBody>
      </p:sp>
      <p:sp>
        <p:nvSpPr>
          <p:cNvPr id="26689" name="Title 1"/>
          <p:cNvSpPr txBox="1">
            <a:spLocks/>
          </p:cNvSpPr>
          <p:nvPr/>
        </p:nvSpPr>
        <p:spPr bwMode="auto">
          <a:xfrm>
            <a:off x="6096000" y="56769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/>
            <a:r>
              <a:rPr lang="en-US" sz="1600">
                <a:latin typeface="Comic Sans MS" pitchFamily="-105" charset="0"/>
              </a:rPr>
              <a:t>Lungs and / or gills</a:t>
            </a:r>
          </a:p>
        </p:txBody>
      </p:sp>
      <p:sp>
        <p:nvSpPr>
          <p:cNvPr id="26690" name="Title 1"/>
          <p:cNvSpPr txBox="1">
            <a:spLocks/>
          </p:cNvSpPr>
          <p:nvPr/>
        </p:nvSpPr>
        <p:spPr bwMode="auto">
          <a:xfrm>
            <a:off x="7848600" y="58293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Gills</a:t>
            </a:r>
          </a:p>
        </p:txBody>
      </p:sp>
      <p:pic>
        <p:nvPicPr>
          <p:cNvPr id="26691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9" b="53290"/>
          <a:stretch>
            <a:fillRect/>
          </a:stretch>
        </p:blipFill>
        <p:spPr bwMode="auto">
          <a:xfrm>
            <a:off x="7620000" y="2698750"/>
            <a:ext cx="990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2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3" b="53290"/>
          <a:stretch>
            <a:fillRect/>
          </a:stretch>
        </p:blipFill>
        <p:spPr bwMode="auto">
          <a:xfrm>
            <a:off x="6781800" y="2667000"/>
            <a:ext cx="46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3" name="Title 1"/>
          <p:cNvSpPr txBox="1">
            <a:spLocks/>
          </p:cNvSpPr>
          <p:nvPr/>
        </p:nvSpPr>
        <p:spPr bwMode="auto">
          <a:xfrm>
            <a:off x="6629400" y="33147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600">
                <a:latin typeface="Comic Sans MS" pitchFamily="-105" charset="0"/>
              </a:rPr>
              <a:t>Spawn</a:t>
            </a:r>
          </a:p>
        </p:txBody>
      </p:sp>
    </p:spTree>
    <p:extLst>
      <p:ext uri="{BB962C8B-B14F-4D97-AF65-F5344CB8AC3E}">
        <p14:creationId xmlns:p14="http://schemas.microsoft.com/office/powerpoint/2010/main" val="545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800" y="116632"/>
            <a:ext cx="863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mic Sans MS" pitchFamily="66" charset="0"/>
              </a:rPr>
              <a:t>Date 	    	</a:t>
            </a:r>
            <a:r>
              <a:rPr lang="en-GB" sz="1400" b="1" dirty="0">
                <a:latin typeface="Comic Sans MS" pitchFamily="66" charset="0"/>
              </a:rPr>
              <a:t> </a:t>
            </a:r>
            <a:r>
              <a:rPr lang="en-GB" sz="1400" b="1" dirty="0" smtClean="0">
                <a:latin typeface="Comic Sans MS" pitchFamily="66" charset="0"/>
              </a:rPr>
              <a:t>      Compare the features of groups of vertebrates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40" y="764704"/>
            <a:ext cx="4239344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are the five groups that vertebrates can be classified as belonging to?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are the two types of blood that vertebrates can have?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3 forms can the offspring of vertebrates be in?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are the two types of breathing apparatus that vertebrates can have?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Are fish warm-blooded or cold-blooded?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Do reptiles have live young, lay eggs or lay spawn?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sort of skin do amphibians have?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What breathing apparatus do birds have?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arenR"/>
            </a:pPr>
            <a:r>
              <a:rPr lang="en-GB" sz="1300" dirty="0" smtClean="0">
                <a:latin typeface="Comic Sans MS" pitchFamily="66" charset="0"/>
              </a:rPr>
              <a:t>Which group of vertebrates may lay eggs or may lay spawn?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648" y="6165304"/>
            <a:ext cx="86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latin typeface="Comic Sans MS" pitchFamily="66" charset="0"/>
              </a:rPr>
              <a:t>Extension: </a:t>
            </a:r>
            <a:r>
              <a:rPr lang="en-GB" sz="1300" dirty="0" smtClean="0">
                <a:latin typeface="Comic Sans MS" pitchFamily="66" charset="0"/>
              </a:rPr>
              <a:t>Make up some of your own questions for a partner to answer.</a:t>
            </a:r>
            <a:endParaRPr lang="en-GB" sz="13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5144" y="764704"/>
            <a:ext cx="4239344" cy="513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How many of the vertebrate groups have </a:t>
            </a:r>
            <a:r>
              <a:rPr lang="en-GB" sz="1300" b="1" dirty="0" smtClean="0">
                <a:latin typeface="Comic Sans MS" pitchFamily="66" charset="0"/>
              </a:rPr>
              <a:t>only </a:t>
            </a:r>
            <a:r>
              <a:rPr lang="en-GB" sz="1300" dirty="0" smtClean="0">
                <a:latin typeface="Comic Sans MS" pitchFamily="66" charset="0"/>
              </a:rPr>
              <a:t>lungs?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How many of the vertebrate groups have a wet type of skin?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Which two groups of vertebrates have scales?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Which two groups of vertebrates are warm-blooded?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Name one similarity between a mammal and a reptile.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Name one difference between mammals and birds.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Name two similarities between amphibians and fish.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Name two differences between reptiles and birds.</a:t>
            </a:r>
          </a:p>
          <a:p>
            <a:pPr marL="446088" indent="-446088">
              <a:spcAft>
                <a:spcPts val="1600"/>
              </a:spcAft>
              <a:buFont typeface="+mj-lt"/>
              <a:buAutoNum type="arabicParenR" startAt="10"/>
            </a:pPr>
            <a:r>
              <a:rPr lang="en-GB" sz="1300" dirty="0" smtClean="0">
                <a:latin typeface="Comic Sans MS" pitchFamily="66" charset="0"/>
              </a:rPr>
              <a:t>Do mammals have more in common with reptiles or with fish? Why? (use because)</a:t>
            </a:r>
          </a:p>
        </p:txBody>
      </p:sp>
    </p:spTree>
    <p:extLst>
      <p:ext uri="{BB962C8B-B14F-4D97-AF65-F5344CB8AC3E}">
        <p14:creationId xmlns:p14="http://schemas.microsoft.com/office/powerpoint/2010/main" val="78210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88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Name: </a:t>
            </a:r>
            <a:r>
              <a:rPr lang="en-GB" sz="1200" u="sng" dirty="0" smtClean="0">
                <a:latin typeface="Comic Sans MS" pitchFamily="66" charset="0"/>
              </a:rPr>
              <a:t>		      </a:t>
            </a:r>
            <a:r>
              <a:rPr lang="en-GB" sz="1200" dirty="0">
                <a:latin typeface="Comic Sans MS" pitchFamily="66" charset="0"/>
              </a:rPr>
              <a:t> </a:t>
            </a:r>
            <a:r>
              <a:rPr lang="en-GB" sz="1200" dirty="0" smtClean="0">
                <a:latin typeface="Comic Sans MS" pitchFamily="66" charset="0"/>
              </a:rPr>
              <a:t>      Date:</a:t>
            </a:r>
            <a:r>
              <a:rPr lang="en-GB" sz="1200" b="1" dirty="0" smtClean="0">
                <a:latin typeface="Comic Sans MS" pitchFamily="66" charset="0"/>
              </a:rPr>
              <a:t> </a:t>
            </a:r>
            <a:r>
              <a:rPr lang="en-GB" sz="1200" b="1" u="sng" dirty="0" smtClean="0">
                <a:latin typeface="Comic Sans MS" pitchFamily="66" charset="0"/>
              </a:rPr>
              <a:t>		  </a:t>
            </a:r>
            <a:r>
              <a:rPr lang="en-GB" sz="1200" b="1" dirty="0" smtClean="0">
                <a:latin typeface="Comic Sans MS" pitchFamily="66" charset="0"/>
              </a:rPr>
              <a:t>    Compare the features of groups of vertebrates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64704"/>
            <a:ext cx="44416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1)	The five groups that vertebrates can be classified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dirty="0" smtClean="0">
                <a:latin typeface="Comic Sans MS" pitchFamily="66" charset="0"/>
              </a:rPr>
              <a:t>as belonging to are </a:t>
            </a:r>
            <a:r>
              <a:rPr lang="en-GB" sz="1200" u="sng" dirty="0" smtClean="0">
                <a:latin typeface="Comic Sans MS" pitchFamily="66" charset="0"/>
              </a:rPr>
              <a:t>					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marL="228600" indent="-228600" defTabSz="360000">
              <a:spcAft>
                <a:spcPts val="1400"/>
              </a:spcAft>
              <a:buAutoNum type="arabicParenR" startAt="2"/>
            </a:pPr>
            <a:r>
              <a:rPr lang="en-GB" sz="1200" dirty="0" smtClean="0">
                <a:latin typeface="Comic Sans MS" pitchFamily="66" charset="0"/>
              </a:rPr>
              <a:t>The two types of blood that vertebrates can have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dirty="0" smtClean="0">
                <a:latin typeface="Comic Sans MS" pitchFamily="66" charset="0"/>
              </a:rPr>
              <a:t>are 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3)	The 3 forms of offspring that vertebrates can have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dirty="0" smtClean="0">
                <a:latin typeface="Comic Sans MS" pitchFamily="66" charset="0"/>
              </a:rPr>
              <a:t>are 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4)	The two types of breathing apparatus that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	vertebrates can have are </a:t>
            </a:r>
            <a:r>
              <a:rPr lang="en-GB" sz="1200" u="sng" dirty="0" smtClean="0">
                <a:latin typeface="Comic Sans MS" pitchFamily="66" charset="0"/>
              </a:rPr>
              <a:t>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5)	Fish are </a:t>
            </a:r>
            <a:r>
              <a:rPr lang="en-GB" sz="1200" u="sng" dirty="0" smtClean="0">
                <a:latin typeface="Comic Sans MS" pitchFamily="66" charset="0"/>
              </a:rPr>
              <a:t>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6)	Reptiles </a:t>
            </a:r>
            <a:r>
              <a:rPr lang="en-GB" sz="1200" u="sng" dirty="0" smtClean="0">
                <a:latin typeface="Comic Sans MS" pitchFamily="66" charset="0"/>
              </a:rPr>
              <a:t>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7)	Amphibians have </a:t>
            </a:r>
            <a:r>
              <a:rPr lang="en-GB" sz="1200" u="sng" dirty="0" smtClean="0">
                <a:latin typeface="Comic Sans MS" pitchFamily="66" charset="0"/>
              </a:rPr>
              <a:t>					</a:t>
            </a:r>
            <a:endParaRPr lang="en-GB" sz="1200" dirty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8)	Birds have </a:t>
            </a:r>
            <a:r>
              <a:rPr lang="en-GB" sz="1200" u="sng" dirty="0" smtClean="0">
                <a:latin typeface="Comic Sans MS" pitchFamily="66" charset="0"/>
              </a:rPr>
              <a:t>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9)	</a:t>
            </a:r>
            <a:r>
              <a:rPr lang="en-GB" sz="1200" u="sng" dirty="0" smtClean="0">
                <a:latin typeface="Comic Sans MS" pitchFamily="66" charset="0"/>
              </a:rPr>
              <a:t>					</a:t>
            </a:r>
            <a:r>
              <a:rPr lang="en-GB" sz="1200" dirty="0" smtClean="0">
                <a:latin typeface="Comic Sans MS" pitchFamily="66" charset="0"/>
              </a:rPr>
              <a:t> may lay eggs or may lay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	spawn.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10)	</a:t>
            </a:r>
            <a:r>
              <a:rPr lang="en-GB" sz="1200" u="sng" dirty="0" smtClean="0">
                <a:latin typeface="Comic Sans MS" pitchFamily="66" charset="0"/>
              </a:rPr>
              <a:t>		</a:t>
            </a:r>
            <a:r>
              <a:rPr lang="en-GB" sz="1200" dirty="0" smtClean="0">
                <a:latin typeface="Comic Sans MS" pitchFamily="66" charset="0"/>
              </a:rPr>
              <a:t> of the vertebrate groups have </a:t>
            </a:r>
            <a:r>
              <a:rPr lang="en-GB" sz="1200" b="1" dirty="0" smtClean="0">
                <a:latin typeface="Comic Sans MS" pitchFamily="66" charset="0"/>
              </a:rPr>
              <a:t>only </a:t>
            </a:r>
            <a:r>
              <a:rPr lang="en-GB" sz="1200" dirty="0" smtClean="0">
                <a:latin typeface="Comic Sans MS" pitchFamily="66" charset="0"/>
              </a:rPr>
              <a:t>lungs.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764704"/>
            <a:ext cx="441885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11)	</a:t>
            </a:r>
            <a:r>
              <a:rPr lang="en-GB" sz="1200" u="sng" dirty="0" smtClean="0">
                <a:latin typeface="Comic Sans MS" pitchFamily="66" charset="0"/>
              </a:rPr>
              <a:t>		</a:t>
            </a:r>
            <a:r>
              <a:rPr lang="en-GB" sz="1200" dirty="0" smtClean="0">
                <a:latin typeface="Comic Sans MS" pitchFamily="66" charset="0"/>
              </a:rPr>
              <a:t> of the vertebrate groups have a wet type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	of skin.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12)	</a:t>
            </a:r>
            <a:r>
              <a:rPr lang="en-GB" sz="1200" u="sng" dirty="0" smtClean="0">
                <a:latin typeface="Comic Sans MS" pitchFamily="66" charset="0"/>
              </a:rPr>
              <a:t>			</a:t>
            </a:r>
            <a:r>
              <a:rPr lang="en-GB" sz="1200" dirty="0" smtClean="0">
                <a:latin typeface="Comic Sans MS" pitchFamily="66" charset="0"/>
              </a:rPr>
              <a:t> have scales.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13)	</a:t>
            </a:r>
            <a:r>
              <a:rPr lang="en-GB" sz="1200" u="sng" dirty="0" smtClean="0">
                <a:latin typeface="Comic Sans MS" pitchFamily="66" charset="0"/>
              </a:rPr>
              <a:t>						</a:t>
            </a:r>
            <a:r>
              <a:rPr lang="en-GB" sz="1200" dirty="0" smtClean="0">
                <a:latin typeface="Comic Sans MS" pitchFamily="66" charset="0"/>
              </a:rPr>
              <a:t> are warm-blooded.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14)	One similarity between a mammal and a reptile is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15)	One difference between mammals and birds is </a:t>
            </a:r>
            <a:endParaRPr lang="en-GB" sz="1200" u="sng" dirty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16)	Two similarities between amphibians and fish are 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  <a:endParaRPr lang="en-GB" sz="1200" dirty="0" smtClean="0">
              <a:latin typeface="Comic Sans MS" pitchFamily="66" charset="0"/>
            </a:endParaRP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17)	Two differences between reptiles and birds </a:t>
            </a:r>
            <a:r>
              <a:rPr lang="en-GB" sz="1200" u="sng" dirty="0" smtClean="0">
                <a:latin typeface="Comic Sans MS" pitchFamily="66" charset="0"/>
              </a:rPr>
              <a:t>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>
                <a:latin typeface="Comic Sans MS" pitchFamily="66" charset="0"/>
              </a:rPr>
              <a:t>	</a:t>
            </a:r>
            <a:r>
              <a:rPr lang="en-GB" sz="1200" u="sng" dirty="0" smtClean="0">
                <a:latin typeface="Comic Sans MS" pitchFamily="66" charset="0"/>
              </a:rPr>
              <a:t>								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18)	Mammals have more in common with </a:t>
            </a:r>
            <a:r>
              <a:rPr lang="en-GB" sz="1200" u="sng" dirty="0" smtClean="0">
                <a:latin typeface="Comic Sans MS" pitchFamily="66" charset="0"/>
              </a:rPr>
              <a:t>			</a:t>
            </a:r>
          </a:p>
          <a:p>
            <a:pPr defTabSz="360000">
              <a:spcAft>
                <a:spcPts val="1400"/>
              </a:spcAft>
            </a:pPr>
            <a:r>
              <a:rPr lang="en-GB" sz="1200" dirty="0" smtClean="0">
                <a:latin typeface="Comic Sans MS" pitchFamily="66" charset="0"/>
              </a:rPr>
              <a:t> 	because </a:t>
            </a:r>
            <a:r>
              <a:rPr lang="en-GB" sz="1200" u="sng" dirty="0" smtClean="0">
                <a:latin typeface="Comic Sans MS" pitchFamily="66" charset="0"/>
              </a:rPr>
              <a:t>									</a:t>
            </a:r>
            <a:endParaRPr lang="en-GB" sz="1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0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omic Sans MS" pitchFamily="-105" charset="0"/>
                <a:ea typeface="ＭＳ Ｐゴシック" pitchFamily="-105" charset="-128"/>
              </a:rPr>
              <a:t>Comparing Groups of Vertebrates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685800"/>
          <a:ext cx="8686800" cy="56769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752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Mammal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Bird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Reptile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Amphibian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Fish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4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Blood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Offspring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Skin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5" charset="0"/>
                          <a:ea typeface="ＭＳ Ｐゴシック" pitchFamily="-105" charset="-128"/>
                        </a:rPr>
                        <a:t>Breathing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5" charset="0"/>
                        <a:ea typeface="ＭＳ Ｐゴシック" pitchFamily="-10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9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267</Words>
  <Application>Microsoft Office PowerPoint</Application>
  <PresentationFormat>On-screen Show (4:3)</PresentationFormat>
  <Paragraphs>118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Comparing Groups of Vertebrates</vt:lpstr>
      <vt:lpstr>PowerPoint Presentation</vt:lpstr>
      <vt:lpstr>PowerPoint Presentation</vt:lpstr>
      <vt:lpstr>Comparing Groups of Vertebrates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Groups of Vertebrates</dc:title>
  <dc:creator>SaveTeachersSundays</dc:creator>
  <cp:lastModifiedBy>Any Authorised User</cp:lastModifiedBy>
  <cp:revision>9</cp:revision>
  <cp:lastPrinted>2020-02-14T15:19:09Z</cp:lastPrinted>
  <dcterms:created xsi:type="dcterms:W3CDTF">2013-09-22T11:07:57Z</dcterms:created>
  <dcterms:modified xsi:type="dcterms:W3CDTF">2020-03-20T11:53:37Z</dcterms:modified>
</cp:coreProperties>
</file>